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8" r:id="rId3"/>
    <p:sldId id="259" r:id="rId4"/>
    <p:sldId id="1276" r:id="rId5"/>
    <p:sldId id="1277" r:id="rId6"/>
    <p:sldId id="263" r:id="rId7"/>
    <p:sldId id="264" r:id="rId8"/>
    <p:sldId id="261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6" r:id="rId20"/>
    <p:sldId id="277" r:id="rId21"/>
    <p:sldId id="278" r:id="rId22"/>
    <p:sldId id="279" r:id="rId23"/>
    <p:sldId id="280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2F92"/>
    <a:srgbClr val="A2793C"/>
    <a:srgbClr val="FADB9F"/>
    <a:srgbClr val="941651"/>
    <a:srgbClr val="C7016B"/>
    <a:srgbClr val="0432FF"/>
    <a:srgbClr val="662C91"/>
    <a:srgbClr val="1A271D"/>
    <a:srgbClr val="025A34"/>
    <a:srgbClr val="002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Estilo medio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1FECB4D8-DB02-4DC6-A0A2-4F2EBAE1DC90}" styleName="Estilo medio 1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Estilo medio 1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ABFCF23-3B69-468F-B69F-88F6DE6A72F2}" styleName="Estilo medio 1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Estilo clar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E8034E78-7F5D-4C2E-B375-FC64B27BC917}" styleName="Estilo oscuro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06799F8-075E-4A3A-A7F6-7FBC6576F1A4}" styleName="Estilo temático 2 - Énfasis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99"/>
    <p:restoredTop sz="95946"/>
  </p:normalViewPr>
  <p:slideViewPr>
    <p:cSldViewPr snapToGrid="0" snapToObjects="1">
      <p:cViewPr varScale="1">
        <p:scale>
          <a:sx n="131" d="100"/>
          <a:sy n="131" d="100"/>
        </p:scale>
        <p:origin x="160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87" d="100"/>
          <a:sy n="87" d="100"/>
        </p:scale>
        <p:origin x="2544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473C2662-2B60-114B-8542-A86D440BBC1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B50CCA4-D672-554B-8339-77054E57AFF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105AE9-E7AF-8543-9401-15E0EB8827B8}" type="datetimeFigureOut">
              <a:rPr lang="es-MX" smtClean="0"/>
              <a:t>16/05/23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872D6AC-A8B2-DF41-8CAE-43B749B9727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79D63A7-A579-8440-850A-8187A5F2D8F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BAB147-8EA6-0449-8E0A-26B18606DCC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369569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2AC67E-7915-0442-A75B-645341A2FF90}" type="datetimeFigureOut">
              <a:rPr lang="es-MX" smtClean="0"/>
              <a:t>16/05/23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55DF22-8A29-B34D-B2FC-E04AED01D2B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41844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61CA30-200E-1F42-AEC6-C829EC85F843}" type="slidenum">
              <a:rPr lang="es-ES_tradnl" smtClean="0"/>
              <a:t>4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9875579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61CA30-200E-1F42-AEC6-C829EC85F843}" type="slidenum">
              <a:rPr lang="es-ES_tradnl" smtClean="0"/>
              <a:t>7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3900611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61CA30-200E-1F42-AEC6-C829EC85F843}" type="slidenum">
              <a:rPr lang="es-ES_tradnl" smtClean="0"/>
              <a:t>8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9236015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61CA30-200E-1F42-AEC6-C829EC85F843}" type="slidenum">
              <a:rPr lang="es-ES_tradnl" smtClean="0"/>
              <a:t>9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7606798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61CA30-200E-1F42-AEC6-C829EC85F843}" type="slidenum">
              <a:rPr lang="es-ES_tradnl" smtClean="0"/>
              <a:t>10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2694188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61CA30-200E-1F42-AEC6-C829EC85F843}" type="slidenum">
              <a:rPr lang="es-ES_tradnl" smtClean="0"/>
              <a:t>11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592195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61CA30-200E-1F42-AEC6-C829EC85F843}" type="slidenum">
              <a:rPr lang="es-ES_tradnl" smtClean="0"/>
              <a:t>14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8695138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61CA30-200E-1F42-AEC6-C829EC85F843}" type="slidenum">
              <a:rPr lang="es-ES_tradnl" smtClean="0"/>
              <a:t>15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3631003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61CA30-200E-1F42-AEC6-C829EC85F843}" type="slidenum">
              <a:rPr lang="es-ES_tradnl" smtClean="0"/>
              <a:t>20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668565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654B1-31BB-0C45-BFEA-082A86BB13A6}" type="datetimeFigureOut">
              <a:rPr lang="es-MX" smtClean="0"/>
              <a:t>16/05/23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92160-60FF-504B-981D-99219B36BBB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683558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654B1-31BB-0C45-BFEA-082A86BB13A6}" type="datetimeFigureOut">
              <a:rPr lang="es-MX" smtClean="0"/>
              <a:t>16/05/23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92160-60FF-504B-981D-99219B36BBB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333943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654B1-31BB-0C45-BFEA-082A86BB13A6}" type="datetimeFigureOut">
              <a:rPr lang="es-MX" smtClean="0"/>
              <a:t>16/05/23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92160-60FF-504B-981D-99219B36BBB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397377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654B1-31BB-0C45-BFEA-082A86BB13A6}" type="datetimeFigureOut">
              <a:rPr lang="es-MX" smtClean="0"/>
              <a:t>16/05/23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92160-60FF-504B-981D-99219B36BBB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280392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3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8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654B1-31BB-0C45-BFEA-082A86BB13A6}" type="datetimeFigureOut">
              <a:rPr lang="es-MX" smtClean="0"/>
              <a:t>16/05/23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92160-60FF-504B-981D-99219B36BBB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793727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654B1-31BB-0C45-BFEA-082A86BB13A6}" type="datetimeFigureOut">
              <a:rPr lang="es-MX" smtClean="0"/>
              <a:t>16/05/23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92160-60FF-504B-981D-99219B36BBB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067035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654B1-31BB-0C45-BFEA-082A86BB13A6}" type="datetimeFigureOut">
              <a:rPr lang="es-MX" smtClean="0"/>
              <a:t>16/05/23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92160-60FF-504B-981D-99219B36BBB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09088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654B1-31BB-0C45-BFEA-082A86BB13A6}" type="datetimeFigureOut">
              <a:rPr lang="es-MX" smtClean="0"/>
              <a:t>16/05/23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92160-60FF-504B-981D-99219B36BBB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880833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654B1-31BB-0C45-BFEA-082A86BB13A6}" type="datetimeFigureOut">
              <a:rPr lang="es-MX" smtClean="0"/>
              <a:t>16/05/23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92160-60FF-504B-981D-99219B36BBB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968451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30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654B1-31BB-0C45-BFEA-082A86BB13A6}" type="datetimeFigureOut">
              <a:rPr lang="es-MX" smtClean="0"/>
              <a:t>16/05/23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92160-60FF-504B-981D-99219B36BBB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738394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30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MX"/>
              <a:t>Haz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654B1-31BB-0C45-BFEA-082A86BB13A6}" type="datetimeFigureOut">
              <a:rPr lang="es-MX" smtClean="0"/>
              <a:t>16/05/23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92160-60FF-504B-981D-99219B36BBB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10280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0654B1-31BB-0C45-BFEA-082A86BB13A6}" type="datetimeFigureOut">
              <a:rPr lang="es-MX" smtClean="0"/>
              <a:t>16/05/23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992160-60FF-504B-981D-99219B36BBB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81704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="">
      <p:transition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.png"/><Relationship Id="rId7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png"/><Relationship Id="rId3" Type="http://schemas.openxmlformats.org/officeDocument/2006/relationships/image" Target="../media/image2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17" Type="http://schemas.openxmlformats.org/officeDocument/2006/relationships/image" Target="../media/image49.png"/><Relationship Id="rId2" Type="http://schemas.openxmlformats.org/officeDocument/2006/relationships/image" Target="../media/image1.jpeg"/><Relationship Id="rId16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5" Type="http://schemas.openxmlformats.org/officeDocument/2006/relationships/image" Target="../media/image47.png"/><Relationship Id="rId10" Type="http://schemas.openxmlformats.org/officeDocument/2006/relationships/image" Target="../media/image43.png"/><Relationship Id="rId4" Type="http://schemas.openxmlformats.org/officeDocument/2006/relationships/image" Target="../media/image3.png"/><Relationship Id="rId9" Type="http://schemas.openxmlformats.org/officeDocument/2006/relationships/image" Target="../media/image42.png"/><Relationship Id="rId1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1.jpe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50.png"/><Relationship Id="rId10" Type="http://schemas.openxmlformats.org/officeDocument/2006/relationships/image" Target="../media/image54.emf"/><Relationship Id="rId4" Type="http://schemas.openxmlformats.org/officeDocument/2006/relationships/image" Target="../media/image3.png"/><Relationship Id="rId9" Type="http://schemas.openxmlformats.org/officeDocument/2006/relationships/image" Target="../media/image53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10" Type="http://schemas.openxmlformats.org/officeDocument/2006/relationships/image" Target="../media/image3.png"/><Relationship Id="rId4" Type="http://schemas.openxmlformats.org/officeDocument/2006/relationships/image" Target="../media/image56.jpeg"/><Relationship Id="rId9" Type="http://schemas.openxmlformats.org/officeDocument/2006/relationships/image" Target="../media/image6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3.png"/><Relationship Id="rId4" Type="http://schemas.microsoft.com/office/2007/relationships/hdphoto" Target="../media/hdphoto2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3.png"/><Relationship Id="rId4" Type="http://schemas.microsoft.com/office/2007/relationships/hdphoto" Target="../media/hdphoto3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7" Type="http://schemas.openxmlformats.org/officeDocument/2006/relationships/image" Target="../media/image6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71.png"/><Relationship Id="rId4" Type="http://schemas.openxmlformats.org/officeDocument/2006/relationships/image" Target="../media/image7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3.png"/><Relationship Id="rId9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>
            <a:extLst>
              <a:ext uri="{FF2B5EF4-FFF2-40B4-BE49-F238E27FC236}">
                <a16:creationId xmlns:a16="http://schemas.microsoft.com/office/drawing/2014/main" id="{051FB807-B6B4-714E-A890-40AEDA80137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1726" y="881220"/>
            <a:ext cx="9142274" cy="5143257"/>
          </a:xfrm>
          <a:prstGeom prst="rect">
            <a:avLst/>
          </a:prstGeom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D58C882D-E355-EDA4-AA51-AD68A3E449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071" r="20803"/>
          <a:stretch/>
        </p:blipFill>
        <p:spPr bwMode="auto">
          <a:xfrm>
            <a:off x="1799178" y="1222105"/>
            <a:ext cx="2021024" cy="361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A5DEAAA9-3473-5843-A2F6-2C41890B7227}"/>
              </a:ext>
            </a:extLst>
          </p:cNvPr>
          <p:cNvSpPr txBox="1"/>
          <p:nvPr/>
        </p:nvSpPr>
        <p:spPr>
          <a:xfrm>
            <a:off x="4190119" y="1145016"/>
            <a:ext cx="3716082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es-ES_tradnl" sz="6000" b="1" dirty="0">
                <a:solidFill>
                  <a:schemeClr val="bg2">
                    <a:lumMod val="25000"/>
                  </a:schemeClr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Hablemos de</a:t>
            </a:r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4001DD10-9A04-0C43-92B3-4CD1B8360FF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998" y="5668868"/>
            <a:ext cx="9155998" cy="34157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89A06B3D-B252-0500-7E42-F70E94AAE44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8165" y="3132653"/>
            <a:ext cx="3580206" cy="2386804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0848E697-8EE2-F3AB-C5C2-22444BF3294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42433" y="1770325"/>
            <a:ext cx="3249046" cy="1268267"/>
          </a:xfrm>
          <a:prstGeom prst="rect">
            <a:avLst/>
          </a:prstGeom>
        </p:spPr>
      </p:pic>
      <p:sp>
        <p:nvSpPr>
          <p:cNvPr id="19" name="CuadroTexto 18">
            <a:extLst>
              <a:ext uri="{FF2B5EF4-FFF2-40B4-BE49-F238E27FC236}">
                <a16:creationId xmlns:a16="http://schemas.microsoft.com/office/drawing/2014/main" id="{605F0818-64CA-2B2E-E770-6699D08A0012}"/>
              </a:ext>
            </a:extLst>
          </p:cNvPr>
          <p:cNvSpPr txBox="1"/>
          <p:nvPr/>
        </p:nvSpPr>
        <p:spPr>
          <a:xfrm>
            <a:off x="6544892" y="2959634"/>
            <a:ext cx="53251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es-ES_tradnl" sz="6000" b="1" dirty="0">
                <a:solidFill>
                  <a:schemeClr val="bg2">
                    <a:lumMod val="25000"/>
                  </a:schemeClr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y</a:t>
            </a:r>
          </a:p>
        </p:txBody>
      </p:sp>
      <p:pic>
        <p:nvPicPr>
          <p:cNvPr id="13" name="Imagen 12" descr="Imagen que contiene taza, café, tabla, comida&#10;&#10;Descripción generada automáticamente">
            <a:extLst>
              <a:ext uri="{FF2B5EF4-FFF2-40B4-BE49-F238E27FC236}">
                <a16:creationId xmlns:a16="http://schemas.microsoft.com/office/drawing/2014/main" id="{3409FF37-EA7E-3D40-A52F-16AF3A9E247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953" y="2749979"/>
            <a:ext cx="1179871" cy="2386803"/>
          </a:xfrm>
          <a:prstGeom prst="rect">
            <a:avLst/>
          </a:prstGeom>
        </p:spPr>
      </p:pic>
      <p:pic>
        <p:nvPicPr>
          <p:cNvPr id="7" name="Imagen 6" descr="Un letrero de color rosa&#10;&#10;Descripción generada automáticamente con confianza media">
            <a:extLst>
              <a:ext uri="{FF2B5EF4-FFF2-40B4-BE49-F238E27FC236}">
                <a16:creationId xmlns:a16="http://schemas.microsoft.com/office/drawing/2014/main" id="{A2CC05B8-756C-3645-9747-02DAF882A91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873" y="2989795"/>
            <a:ext cx="1190671" cy="2386804"/>
          </a:xfrm>
          <a:prstGeom prst="rect">
            <a:avLst/>
          </a:prstGeom>
        </p:spPr>
      </p:pic>
      <p:pic>
        <p:nvPicPr>
          <p:cNvPr id="11" name="Imagen 10" descr="Un letrero de color negro&#10;&#10;Descripción generada automáticamente con confianza media">
            <a:extLst>
              <a:ext uri="{FF2B5EF4-FFF2-40B4-BE49-F238E27FC236}">
                <a16:creationId xmlns:a16="http://schemas.microsoft.com/office/drawing/2014/main" id="{0AC0E6AB-7700-9945-A20F-1A2D2F6ECC7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5081" y="3139205"/>
            <a:ext cx="1187903" cy="2386804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119CAC8C-7733-C825-5B20-7AB8702758F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6337" y="3297427"/>
            <a:ext cx="3676344" cy="245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7424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10601051-789F-91E4-6D29-0F49DE7A3DF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8861" y="817246"/>
            <a:ext cx="9182235" cy="51435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A7DE891-EE65-1746-9730-E5C859446C6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860" y="5680598"/>
            <a:ext cx="9155998" cy="341571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A8F207B3-621F-7849-8FEA-5AECFE5CB9A1}"/>
              </a:ext>
            </a:extLst>
          </p:cNvPr>
          <p:cNvSpPr/>
          <p:nvPr/>
        </p:nvSpPr>
        <p:spPr>
          <a:xfrm>
            <a:off x="4905414" y="2053207"/>
            <a:ext cx="3822272" cy="81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2760"/>
              </a:lnSpc>
            </a:pPr>
            <a:r>
              <a:rPr lang="es-ES" sz="2800" dirty="0">
                <a:solidFill>
                  <a:schemeClr val="bg1"/>
                </a:solidFill>
                <a:latin typeface="Futura Condensed Medium" panose="020B0602020204020303" pitchFamily="34" charset="-79"/>
                <a:ea typeface="Calibri" panose="020F0502020204030204" pitchFamily="34" charset="0"/>
                <a:cs typeface="Futura Condensed Medium" panose="020B0602020204020303" pitchFamily="34" charset="-79"/>
              </a:rPr>
              <a:t>Ateroesclerosis y</a:t>
            </a:r>
          </a:p>
          <a:p>
            <a:pPr algn="r">
              <a:lnSpc>
                <a:spcPts val="2760"/>
              </a:lnSpc>
            </a:pPr>
            <a:r>
              <a:rPr lang="es-ES" sz="2800" dirty="0">
                <a:solidFill>
                  <a:schemeClr val="bg1"/>
                </a:solidFill>
                <a:latin typeface="Futura Condensed Medium" panose="020B0602020204020303" pitchFamily="34" charset="-79"/>
                <a:ea typeface="Calibri" panose="020F0502020204030204" pitchFamily="34" charset="0"/>
                <a:cs typeface="Futura Condensed Medium" panose="020B0602020204020303" pitchFamily="34" charset="-79"/>
              </a:rPr>
              <a:t>enfermedades cardiovasculares</a:t>
            </a:r>
            <a:endParaRPr lang="es-MX" sz="2800" dirty="0">
              <a:solidFill>
                <a:schemeClr val="bg1"/>
              </a:solidFill>
              <a:latin typeface="Futura Condensed Medium" panose="020B0602020204020303" pitchFamily="34" charset="-79"/>
              <a:ea typeface="Calibri" panose="020F0502020204030204" pitchFamily="34" charset="0"/>
              <a:cs typeface="Futura Condensed Medium" panose="020B0602020204020303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541584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F095322-8843-BBAE-D777-30A6684287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22844"/>
            <a:ext cx="9144000" cy="5028538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A7DE891-EE65-1746-9730-E5C859446C6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860" y="5680598"/>
            <a:ext cx="9155998" cy="341571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2E2469C6-5D87-BB40-9335-F9B88F460DB7}"/>
              </a:ext>
            </a:extLst>
          </p:cNvPr>
          <p:cNvSpPr/>
          <p:nvPr/>
        </p:nvSpPr>
        <p:spPr>
          <a:xfrm>
            <a:off x="6004078" y="4986591"/>
            <a:ext cx="2502032" cy="5232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lvl="0"/>
            <a:r>
              <a:rPr lang="es-ES" sz="28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Problemas de la piel</a:t>
            </a:r>
            <a:endParaRPr lang="es-MX" sz="2800" dirty="0">
              <a:solidFill>
                <a:schemeClr val="bg2">
                  <a:lumMod val="25000"/>
                </a:schemeClr>
              </a:solidFill>
              <a:latin typeface="Futura Condensed Medium" panose="020B0602020204020303" pitchFamily="34" charset="-79"/>
              <a:cs typeface="Futura Condensed Medium" panose="020B0602020204020303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3812921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=""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40268FEF-4569-5045-A21F-945D7C7B093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-5136" y="857251"/>
            <a:ext cx="9142274" cy="5143257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D8D16994-3932-1A49-B186-A54724C20C7B}"/>
              </a:ext>
            </a:extLst>
          </p:cNvPr>
          <p:cNvSpPr/>
          <p:nvPr/>
        </p:nvSpPr>
        <p:spPr>
          <a:xfrm>
            <a:off x="393484" y="1823442"/>
            <a:ext cx="3099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ES" sz="24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ea typeface="Calibri" panose="020F0502020204030204" pitchFamily="34" charset="0"/>
                <a:cs typeface="Futura Condensed Medium" panose="020B0602020204020303" pitchFamily="34" charset="-79"/>
              </a:rPr>
              <a:t>Combinaciones recomendadas</a:t>
            </a:r>
            <a:endParaRPr lang="es-MX" sz="2400" dirty="0">
              <a:solidFill>
                <a:schemeClr val="bg2">
                  <a:lumMod val="25000"/>
                </a:schemeClr>
              </a:solidFill>
              <a:latin typeface="Futura Condensed Medium" panose="020B0602020204020303" pitchFamily="34" charset="-79"/>
              <a:ea typeface="Calibri" panose="020F0502020204030204" pitchFamily="34" charset="0"/>
              <a:cs typeface="Futura Condensed Medium" panose="020B0602020204020303" pitchFamily="34" charset="-79"/>
            </a:endParaRP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A22E2A95-254E-DB4F-A2BA-F5B4B91B4B8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2" y="5669889"/>
            <a:ext cx="9155998" cy="341571"/>
          </a:xfrm>
          <a:prstGeom prst="rect">
            <a:avLst/>
          </a:prstGeom>
        </p:spPr>
      </p:pic>
      <p:grpSp>
        <p:nvGrpSpPr>
          <p:cNvPr id="12" name="Grupo 11">
            <a:extLst>
              <a:ext uri="{FF2B5EF4-FFF2-40B4-BE49-F238E27FC236}">
                <a16:creationId xmlns:a16="http://schemas.microsoft.com/office/drawing/2014/main" id="{10F087AD-E776-4BBB-9AB7-9E163164AC22}"/>
              </a:ext>
            </a:extLst>
          </p:cNvPr>
          <p:cNvGrpSpPr/>
          <p:nvPr/>
        </p:nvGrpSpPr>
        <p:grpSpPr>
          <a:xfrm>
            <a:off x="4083251" y="1240102"/>
            <a:ext cx="1809301" cy="1809301"/>
            <a:chOff x="4083250" y="382851"/>
            <a:chExt cx="1809301" cy="1809301"/>
          </a:xfrm>
        </p:grpSpPr>
        <p:pic>
          <p:nvPicPr>
            <p:cNvPr id="28" name="Imagen 27">
              <a:extLst>
                <a:ext uri="{FF2B5EF4-FFF2-40B4-BE49-F238E27FC236}">
                  <a16:creationId xmlns:a16="http://schemas.microsoft.com/office/drawing/2014/main" id="{ABEAF036-B1CB-F187-C676-681CECEED41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83250" y="382851"/>
              <a:ext cx="1809301" cy="1809301"/>
            </a:xfrm>
            <a:prstGeom prst="rect">
              <a:avLst/>
            </a:prstGeom>
          </p:spPr>
        </p:pic>
        <p:pic>
          <p:nvPicPr>
            <p:cNvPr id="7" name="Imagen 6" descr="Imagen que contiene botella, firmar, parada, comida&#10;&#10;Descripción generada automáticamente">
              <a:extLst>
                <a:ext uri="{FF2B5EF4-FFF2-40B4-BE49-F238E27FC236}">
                  <a16:creationId xmlns:a16="http://schemas.microsoft.com/office/drawing/2014/main" id="{E4044511-52B5-C34A-BE6A-A04CD5EE7CF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29211" y="545850"/>
              <a:ext cx="533749" cy="1476198"/>
            </a:xfrm>
            <a:prstGeom prst="rect">
              <a:avLst/>
            </a:prstGeom>
          </p:spPr>
        </p:pic>
      </p:grpSp>
      <p:grpSp>
        <p:nvGrpSpPr>
          <p:cNvPr id="34" name="Grupo 33">
            <a:extLst>
              <a:ext uri="{FF2B5EF4-FFF2-40B4-BE49-F238E27FC236}">
                <a16:creationId xmlns:a16="http://schemas.microsoft.com/office/drawing/2014/main" id="{645E052C-DAF3-5D61-8E2B-FBFCC1046BA0}"/>
              </a:ext>
            </a:extLst>
          </p:cNvPr>
          <p:cNvGrpSpPr/>
          <p:nvPr/>
        </p:nvGrpSpPr>
        <p:grpSpPr>
          <a:xfrm>
            <a:off x="4083251" y="3489817"/>
            <a:ext cx="1809301" cy="1809301"/>
            <a:chOff x="4083250" y="2632566"/>
            <a:chExt cx="1809301" cy="1809301"/>
          </a:xfrm>
        </p:grpSpPr>
        <p:pic>
          <p:nvPicPr>
            <p:cNvPr id="30" name="Imagen 29">
              <a:extLst>
                <a:ext uri="{FF2B5EF4-FFF2-40B4-BE49-F238E27FC236}">
                  <a16:creationId xmlns:a16="http://schemas.microsoft.com/office/drawing/2014/main" id="{E26D56D0-96F1-41C3-44F0-D46BA9BC6B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83250" y="2632566"/>
              <a:ext cx="1809301" cy="1809301"/>
            </a:xfrm>
            <a:prstGeom prst="rect">
              <a:avLst/>
            </a:prstGeom>
          </p:spPr>
        </p:pic>
        <p:pic>
          <p:nvPicPr>
            <p:cNvPr id="13" name="Imagen 12" descr="Un letrero de color negro&#10;&#10;Descripción generada automáticamente con confianza media">
              <a:extLst>
                <a:ext uri="{FF2B5EF4-FFF2-40B4-BE49-F238E27FC236}">
                  <a16:creationId xmlns:a16="http://schemas.microsoft.com/office/drawing/2014/main" id="{066F05E4-C3C6-A842-A629-833B57E542F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52978" y="2857010"/>
              <a:ext cx="702794" cy="1412096"/>
            </a:xfrm>
            <a:prstGeom prst="rect">
              <a:avLst/>
            </a:prstGeom>
          </p:spPr>
        </p:pic>
      </p:grpSp>
      <p:pic>
        <p:nvPicPr>
          <p:cNvPr id="29" name="Imagen 28">
            <a:extLst>
              <a:ext uri="{FF2B5EF4-FFF2-40B4-BE49-F238E27FC236}">
                <a16:creationId xmlns:a16="http://schemas.microsoft.com/office/drawing/2014/main" id="{FCA6C794-6AAF-BD7C-0BF9-D1E90BF6317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858" y="2302891"/>
            <a:ext cx="3762542" cy="3165358"/>
          </a:xfrm>
          <a:prstGeom prst="rect">
            <a:avLst/>
          </a:prstGeom>
        </p:spPr>
      </p:pic>
      <p:grpSp>
        <p:nvGrpSpPr>
          <p:cNvPr id="16" name="Grupo 15">
            <a:extLst>
              <a:ext uri="{FF2B5EF4-FFF2-40B4-BE49-F238E27FC236}">
                <a16:creationId xmlns:a16="http://schemas.microsoft.com/office/drawing/2014/main" id="{48178D89-82AE-F49B-918C-C074B8159ECD}"/>
              </a:ext>
            </a:extLst>
          </p:cNvPr>
          <p:cNvGrpSpPr/>
          <p:nvPr/>
        </p:nvGrpSpPr>
        <p:grpSpPr>
          <a:xfrm>
            <a:off x="6521651" y="1298160"/>
            <a:ext cx="1809301" cy="1809301"/>
            <a:chOff x="6521650" y="440909"/>
            <a:chExt cx="1809301" cy="1809301"/>
          </a:xfrm>
        </p:grpSpPr>
        <p:pic>
          <p:nvPicPr>
            <p:cNvPr id="32" name="Imagen 31">
              <a:extLst>
                <a:ext uri="{FF2B5EF4-FFF2-40B4-BE49-F238E27FC236}">
                  <a16:creationId xmlns:a16="http://schemas.microsoft.com/office/drawing/2014/main" id="{066EE4F6-1AD8-871B-D50E-688E6D65FC5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21650" y="440909"/>
              <a:ext cx="1809301" cy="1809301"/>
            </a:xfrm>
            <a:prstGeom prst="rect">
              <a:avLst/>
            </a:prstGeom>
          </p:spPr>
        </p:pic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89610A9F-07E4-2377-875F-7671AD3B28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20114" y="727377"/>
              <a:ext cx="1509236" cy="1352722"/>
            </a:xfrm>
            <a:prstGeom prst="rect">
              <a:avLst/>
            </a:prstGeom>
          </p:spPr>
        </p:pic>
      </p:grpSp>
      <p:grpSp>
        <p:nvGrpSpPr>
          <p:cNvPr id="33" name="Grupo 32">
            <a:extLst>
              <a:ext uri="{FF2B5EF4-FFF2-40B4-BE49-F238E27FC236}">
                <a16:creationId xmlns:a16="http://schemas.microsoft.com/office/drawing/2014/main" id="{48204FFC-5082-35F4-BF66-287C5C68C312}"/>
              </a:ext>
            </a:extLst>
          </p:cNvPr>
          <p:cNvGrpSpPr/>
          <p:nvPr/>
        </p:nvGrpSpPr>
        <p:grpSpPr>
          <a:xfrm>
            <a:off x="6521651" y="3489817"/>
            <a:ext cx="1809301" cy="1809301"/>
            <a:chOff x="6521650" y="2632566"/>
            <a:chExt cx="1809301" cy="1809301"/>
          </a:xfrm>
        </p:grpSpPr>
        <p:pic>
          <p:nvPicPr>
            <p:cNvPr id="31" name="Imagen 30">
              <a:extLst>
                <a:ext uri="{FF2B5EF4-FFF2-40B4-BE49-F238E27FC236}">
                  <a16:creationId xmlns:a16="http://schemas.microsoft.com/office/drawing/2014/main" id="{E5F6F658-7F8D-9D60-AEC3-04FABB8A27B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21650" y="2632566"/>
              <a:ext cx="1809301" cy="1809301"/>
            </a:xfrm>
            <a:prstGeom prst="rect">
              <a:avLst/>
            </a:prstGeom>
          </p:spPr>
        </p:pic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0050D06F-B20B-F805-EBC7-03F193BD73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20114" y="2916384"/>
              <a:ext cx="1507071" cy="135272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839698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ECA772CE-A64F-0D4D-821C-7755D3A5CF8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-5136" y="857251"/>
            <a:ext cx="9142274" cy="5143257"/>
          </a:xfrm>
          <a:prstGeom prst="rect">
            <a:avLst/>
          </a:prstGeom>
        </p:spPr>
      </p:pic>
      <p:pic>
        <p:nvPicPr>
          <p:cNvPr id="12290" name="Picture 2">
            <a:extLst>
              <a:ext uri="{FF2B5EF4-FFF2-40B4-BE49-F238E27FC236}">
                <a16:creationId xmlns:a16="http://schemas.microsoft.com/office/drawing/2014/main" id="{26D23236-9372-1240-A0FB-83ACFE6453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071" r="20803"/>
          <a:stretch/>
        </p:blipFill>
        <p:spPr bwMode="auto">
          <a:xfrm>
            <a:off x="282567" y="1809768"/>
            <a:ext cx="1792721" cy="3203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AD732029-B9E0-7548-829A-F099E656E36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2" y="5669889"/>
            <a:ext cx="9155998" cy="341571"/>
          </a:xfrm>
          <a:prstGeom prst="rect">
            <a:avLst/>
          </a:prstGeom>
        </p:spPr>
      </p:pic>
      <p:sp>
        <p:nvSpPr>
          <p:cNvPr id="19" name="Rectángulo redondeado 18">
            <a:extLst>
              <a:ext uri="{FF2B5EF4-FFF2-40B4-BE49-F238E27FC236}">
                <a16:creationId xmlns:a16="http://schemas.microsoft.com/office/drawing/2014/main" id="{02F00C1F-5EA6-034D-92BC-148733A3E48F}"/>
              </a:ext>
            </a:extLst>
          </p:cNvPr>
          <p:cNvSpPr/>
          <p:nvPr/>
        </p:nvSpPr>
        <p:spPr>
          <a:xfrm>
            <a:off x="5736971" y="1003530"/>
            <a:ext cx="3190713" cy="2039678"/>
          </a:xfrm>
          <a:prstGeom prst="roundRect">
            <a:avLst/>
          </a:prstGeom>
          <a:gradFill>
            <a:gsLst>
              <a:gs pos="0">
                <a:srgbClr val="FF2F92"/>
              </a:gs>
              <a:gs pos="100000">
                <a:srgbClr val="D218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2250"/>
              </a:lnSpc>
            </a:pPr>
            <a:r>
              <a:rPr lang="es-MX" sz="2000" b="1" dirty="0">
                <a:latin typeface="Futura Condensed" panose="020B0602020204020303" pitchFamily="34" charset="-79"/>
                <a:cs typeface="Futura Condensed" panose="020B0602020204020303" pitchFamily="34" charset="-79"/>
              </a:rPr>
              <a:t>·  PROTEÍNA</a:t>
            </a:r>
          </a:p>
          <a:p>
            <a:pPr>
              <a:lnSpc>
                <a:spcPts val="2250"/>
              </a:lnSpc>
            </a:pPr>
            <a:r>
              <a:rPr lang="es-MX" sz="2000" b="1" dirty="0">
                <a:latin typeface="Futura Condensed" panose="020B0602020204020303" pitchFamily="34" charset="-79"/>
                <a:cs typeface="Futura Condensed" panose="020B0602020204020303" pitchFamily="34" charset="-79"/>
              </a:rPr>
              <a:t>· VITAMINAS A, B1, B2,</a:t>
            </a:r>
          </a:p>
          <a:p>
            <a:pPr>
              <a:lnSpc>
                <a:spcPts val="2250"/>
              </a:lnSpc>
            </a:pPr>
            <a:r>
              <a:rPr lang="es-MX" sz="2000" b="1" dirty="0">
                <a:latin typeface="Futura Condensed" panose="020B0602020204020303" pitchFamily="34" charset="-79"/>
                <a:cs typeface="Futura Condensed" panose="020B0602020204020303" pitchFamily="34" charset="-79"/>
              </a:rPr>
              <a:t>  B3, B6, B12, C, D2 y E</a:t>
            </a:r>
          </a:p>
          <a:p>
            <a:pPr>
              <a:lnSpc>
                <a:spcPts val="2250"/>
              </a:lnSpc>
            </a:pPr>
            <a:r>
              <a:rPr lang="es-MX" sz="2000" b="1" dirty="0">
                <a:latin typeface="Futura Condensed" panose="020B0602020204020303" pitchFamily="34" charset="-79"/>
                <a:cs typeface="Futura Condensed" panose="020B0602020204020303" pitchFamily="34" charset="-79"/>
              </a:rPr>
              <a:t>· 7 MINERALES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A886B287-5280-2241-BCA6-4A30BCA9F19C}"/>
              </a:ext>
            </a:extLst>
          </p:cNvPr>
          <p:cNvSpPr txBox="1"/>
          <p:nvPr/>
        </p:nvSpPr>
        <p:spPr>
          <a:xfrm>
            <a:off x="3018005" y="5011184"/>
            <a:ext cx="151296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r>
              <a:rPr lang="es-MX" sz="2000" dirty="0">
                <a:solidFill>
                  <a:srgbClr val="D21873"/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BOTE CON 630 g / 18 TOMAS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5207EDB0-64B8-FD4D-9EC2-6B9390C362AF}"/>
              </a:ext>
            </a:extLst>
          </p:cNvPr>
          <p:cNvSpPr txBox="1"/>
          <p:nvPr/>
        </p:nvSpPr>
        <p:spPr>
          <a:xfrm>
            <a:off x="463442" y="5042895"/>
            <a:ext cx="1497111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r>
              <a:rPr lang="es-MX" sz="2000" dirty="0">
                <a:solidFill>
                  <a:srgbClr val="D21873"/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BOTE CON 2 kg / 57 TOMAS</a:t>
            </a:r>
          </a:p>
        </p:txBody>
      </p:sp>
      <p:pic>
        <p:nvPicPr>
          <p:cNvPr id="32" name="object 5">
            <a:extLst>
              <a:ext uri="{FF2B5EF4-FFF2-40B4-BE49-F238E27FC236}">
                <a16:creationId xmlns:a16="http://schemas.microsoft.com/office/drawing/2014/main" id="{03FBB3B5-AC85-314C-9282-9D5D102C8BB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2392" y="1719984"/>
            <a:ext cx="1428794" cy="665817"/>
          </a:xfrm>
          <a:prstGeom prst="rect">
            <a:avLst/>
          </a:prstGeom>
        </p:spPr>
      </p:pic>
      <p:grpSp>
        <p:nvGrpSpPr>
          <p:cNvPr id="3" name="Grupo 2">
            <a:extLst>
              <a:ext uri="{FF2B5EF4-FFF2-40B4-BE49-F238E27FC236}">
                <a16:creationId xmlns:a16="http://schemas.microsoft.com/office/drawing/2014/main" id="{7FF8FFA0-FFF7-743A-C7F2-E843C40EE72F}"/>
              </a:ext>
            </a:extLst>
          </p:cNvPr>
          <p:cNvGrpSpPr/>
          <p:nvPr/>
        </p:nvGrpSpPr>
        <p:grpSpPr>
          <a:xfrm>
            <a:off x="5427051" y="4438291"/>
            <a:ext cx="3330880" cy="965647"/>
            <a:chOff x="5427051" y="3581040"/>
            <a:chExt cx="3330880" cy="965647"/>
          </a:xfrm>
        </p:grpSpPr>
        <p:pic>
          <p:nvPicPr>
            <p:cNvPr id="33" name="Imagen 32">
              <a:extLst>
                <a:ext uri="{FF2B5EF4-FFF2-40B4-BE49-F238E27FC236}">
                  <a16:creationId xmlns:a16="http://schemas.microsoft.com/office/drawing/2014/main" id="{4D0D525C-B273-FD4C-9E8F-7D1A5215CE2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7051" y="3581040"/>
              <a:ext cx="690970" cy="390965"/>
            </a:xfrm>
            <a:prstGeom prst="rect">
              <a:avLst/>
            </a:prstGeom>
          </p:spPr>
        </p:pic>
        <p:pic>
          <p:nvPicPr>
            <p:cNvPr id="34" name="Imagen 33">
              <a:extLst>
                <a:ext uri="{FF2B5EF4-FFF2-40B4-BE49-F238E27FC236}">
                  <a16:creationId xmlns:a16="http://schemas.microsoft.com/office/drawing/2014/main" id="{66E28F25-E24B-1446-BBF5-300D3A88FFD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7051" y="4155722"/>
              <a:ext cx="636714" cy="390965"/>
            </a:xfrm>
            <a:prstGeom prst="rect">
              <a:avLst/>
            </a:prstGeom>
          </p:spPr>
        </p:pic>
        <p:pic>
          <p:nvPicPr>
            <p:cNvPr id="35" name="Imagen 34">
              <a:extLst>
                <a:ext uri="{FF2B5EF4-FFF2-40B4-BE49-F238E27FC236}">
                  <a16:creationId xmlns:a16="http://schemas.microsoft.com/office/drawing/2014/main" id="{9570AE48-4F0C-5D44-B799-24B6A75DF58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97753" y="3597809"/>
              <a:ext cx="687779" cy="390965"/>
            </a:xfrm>
            <a:prstGeom prst="rect">
              <a:avLst/>
            </a:prstGeom>
          </p:spPr>
        </p:pic>
        <p:pic>
          <p:nvPicPr>
            <p:cNvPr id="37" name="Imagen 36">
              <a:extLst>
                <a:ext uri="{FF2B5EF4-FFF2-40B4-BE49-F238E27FC236}">
                  <a16:creationId xmlns:a16="http://schemas.microsoft.com/office/drawing/2014/main" id="{8BA518DE-AED6-034B-8C49-A1A38BBDA59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32964" y="4093961"/>
              <a:ext cx="636714" cy="389369"/>
            </a:xfrm>
            <a:prstGeom prst="rect">
              <a:avLst/>
            </a:prstGeom>
          </p:spPr>
        </p:pic>
        <p:pic>
          <p:nvPicPr>
            <p:cNvPr id="41" name="Imagen 40">
              <a:extLst>
                <a:ext uri="{FF2B5EF4-FFF2-40B4-BE49-F238E27FC236}">
                  <a16:creationId xmlns:a16="http://schemas.microsoft.com/office/drawing/2014/main" id="{DB3D731A-B079-0A46-9542-D4FA42D5BDB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49276" y="3581040"/>
              <a:ext cx="742035" cy="390965"/>
            </a:xfrm>
            <a:prstGeom prst="rect">
              <a:avLst/>
            </a:prstGeom>
          </p:spPr>
        </p:pic>
        <p:pic>
          <p:nvPicPr>
            <p:cNvPr id="42" name="Imagen 41">
              <a:extLst>
                <a:ext uri="{FF2B5EF4-FFF2-40B4-BE49-F238E27FC236}">
                  <a16:creationId xmlns:a16="http://schemas.microsoft.com/office/drawing/2014/main" id="{31FC0B6A-6CB7-0741-8BEA-F97D67CEE1F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62229" y="4105441"/>
              <a:ext cx="641501" cy="390965"/>
            </a:xfrm>
            <a:prstGeom prst="rect">
              <a:avLst/>
            </a:prstGeom>
          </p:spPr>
        </p:pic>
        <p:pic>
          <p:nvPicPr>
            <p:cNvPr id="43" name="Imagen 42">
              <a:extLst>
                <a:ext uri="{FF2B5EF4-FFF2-40B4-BE49-F238E27FC236}">
                  <a16:creationId xmlns:a16="http://schemas.microsoft.com/office/drawing/2014/main" id="{604B4F62-05B7-1340-BC0C-E273343810C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82918" y="4090057"/>
              <a:ext cx="675013" cy="390965"/>
            </a:xfrm>
            <a:prstGeom prst="rect">
              <a:avLst/>
            </a:prstGeom>
          </p:spPr>
        </p:pic>
      </p:grpSp>
      <p:pic>
        <p:nvPicPr>
          <p:cNvPr id="26" name="Imagen 25" descr="Un letrero de color negro&#10;&#10;Descripción generada automáticamente con confianza media">
            <a:extLst>
              <a:ext uri="{FF2B5EF4-FFF2-40B4-BE49-F238E27FC236}">
                <a16:creationId xmlns:a16="http://schemas.microsoft.com/office/drawing/2014/main" id="{DB63C9B9-DB98-9E34-91E7-FA974335FFBD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5157" y="2808967"/>
            <a:ext cx="1037183" cy="2083968"/>
          </a:xfrm>
          <a:prstGeom prst="rect">
            <a:avLst/>
          </a:prstGeom>
        </p:spPr>
      </p:pic>
      <p:pic>
        <p:nvPicPr>
          <p:cNvPr id="28" name="Imagen 27" descr="Un letrero de color rosa&#10;&#10;Descripción generada automáticamente con confianza media">
            <a:extLst>
              <a:ext uri="{FF2B5EF4-FFF2-40B4-BE49-F238E27FC236}">
                <a16:creationId xmlns:a16="http://schemas.microsoft.com/office/drawing/2014/main" id="{2237DA49-50F2-B142-A41A-946A059B7743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2024" y="2766372"/>
            <a:ext cx="1055075" cy="2114989"/>
          </a:xfrm>
          <a:prstGeom prst="rect">
            <a:avLst/>
          </a:prstGeom>
        </p:spPr>
      </p:pic>
      <p:pic>
        <p:nvPicPr>
          <p:cNvPr id="21" name="Imagen 20" descr="Imagen que contiene taza, café, tabla, comida&#10;&#10;Descripción generada automáticamente">
            <a:extLst>
              <a:ext uri="{FF2B5EF4-FFF2-40B4-BE49-F238E27FC236}">
                <a16:creationId xmlns:a16="http://schemas.microsoft.com/office/drawing/2014/main" id="{17741388-1BC6-0D4D-BDDE-347EB18017A9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727" y="2808967"/>
            <a:ext cx="1030170" cy="2083968"/>
          </a:xfrm>
          <a:prstGeom prst="rect">
            <a:avLst/>
          </a:prstGeom>
        </p:spPr>
      </p:pic>
      <p:grpSp>
        <p:nvGrpSpPr>
          <p:cNvPr id="2" name="Grupo 1">
            <a:extLst>
              <a:ext uri="{FF2B5EF4-FFF2-40B4-BE49-F238E27FC236}">
                <a16:creationId xmlns:a16="http://schemas.microsoft.com/office/drawing/2014/main" id="{D8BE7849-A7F8-226B-F4EE-6FEFC45CC71E}"/>
              </a:ext>
            </a:extLst>
          </p:cNvPr>
          <p:cNvGrpSpPr/>
          <p:nvPr/>
        </p:nvGrpSpPr>
        <p:grpSpPr>
          <a:xfrm>
            <a:off x="5684136" y="3089743"/>
            <a:ext cx="3190713" cy="1154677"/>
            <a:chOff x="5684135" y="2232492"/>
            <a:chExt cx="3190713" cy="1154677"/>
          </a:xfrm>
        </p:grpSpPr>
        <p:sp>
          <p:nvSpPr>
            <p:cNvPr id="5" name="CuadroTexto 4">
              <a:extLst>
                <a:ext uri="{FF2B5EF4-FFF2-40B4-BE49-F238E27FC236}">
                  <a16:creationId xmlns:a16="http://schemas.microsoft.com/office/drawing/2014/main" id="{64D6DE0C-DE16-4C45-B0A8-0E4F27417DA7}"/>
                </a:ext>
              </a:extLst>
            </p:cNvPr>
            <p:cNvSpPr txBox="1"/>
            <p:nvPr/>
          </p:nvSpPr>
          <p:spPr>
            <a:xfrm>
              <a:off x="5684135" y="2486923"/>
              <a:ext cx="3190713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100"/>
                </a:lnSpc>
              </a:pPr>
              <a:r>
                <a:rPr lang="es-MX" sz="2000" dirty="0">
                  <a:solidFill>
                    <a:srgbClr val="D21873"/>
                  </a:solidFill>
                  <a:latin typeface="Futura Condensed Medium" panose="020B0602020204020303" pitchFamily="34" charset="-79"/>
                  <a:cs typeface="Futura Condensed Medium" panose="020B0602020204020303" pitchFamily="34" charset="-79"/>
                </a:rPr>
                <a:t>SABOR:</a:t>
              </a:r>
            </a:p>
            <a:p>
              <a:pPr>
                <a:lnSpc>
                  <a:spcPts val="2100"/>
                </a:lnSpc>
              </a:pPr>
              <a:r>
                <a:rPr lang="es-MX" sz="2000" dirty="0">
                  <a:solidFill>
                    <a:srgbClr val="D21873"/>
                  </a:solidFill>
                  <a:latin typeface="Futura Condensed Medium" panose="020B0602020204020303" pitchFamily="34" charset="-79"/>
                  <a:cs typeface="Futura Condensed Medium" panose="020B0602020204020303" pitchFamily="34" charset="-79"/>
                </a:rPr>
                <a:t>FRESAS/FRUTILLA CON CREMA</a:t>
              </a:r>
            </a:p>
            <a:p>
              <a:pPr>
                <a:lnSpc>
                  <a:spcPts val="2100"/>
                </a:lnSpc>
              </a:pPr>
              <a:r>
                <a:rPr lang="es-MX" sz="2000" dirty="0">
                  <a:solidFill>
                    <a:srgbClr val="D21873"/>
                  </a:solidFill>
                  <a:latin typeface="Futura Condensed Medium" panose="020B0602020204020303" pitchFamily="34" charset="-79"/>
                  <a:cs typeface="Futura Condensed Medium" panose="020B0602020204020303" pitchFamily="34" charset="-79"/>
                </a:rPr>
                <a:t>CHOCOLATE BLANCO</a:t>
              </a:r>
            </a:p>
          </p:txBody>
        </p:sp>
        <p:pic>
          <p:nvPicPr>
            <p:cNvPr id="27" name="Imagen 26">
              <a:extLst>
                <a:ext uri="{FF2B5EF4-FFF2-40B4-BE49-F238E27FC236}">
                  <a16:creationId xmlns:a16="http://schemas.microsoft.com/office/drawing/2014/main" id="{60C2AA4B-093F-B559-8991-01D2698CFB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37420" y="2232492"/>
              <a:ext cx="532258" cy="532258"/>
            </a:xfrm>
            <a:prstGeom prst="rect">
              <a:avLst/>
            </a:prstGeom>
          </p:spPr>
        </p:pic>
      </p:grpSp>
      <p:pic>
        <p:nvPicPr>
          <p:cNvPr id="6" name="Imagen 5">
            <a:extLst>
              <a:ext uri="{FF2B5EF4-FFF2-40B4-BE49-F238E27FC236}">
                <a16:creationId xmlns:a16="http://schemas.microsoft.com/office/drawing/2014/main" id="{3008473F-6519-559D-7E47-2832B4EBEB94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0641" y="1729768"/>
            <a:ext cx="2039871" cy="726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540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4F01F71B-2BF1-784C-8DE1-4F2B4272A0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-5136" y="857250"/>
            <a:ext cx="9142274" cy="5143257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034ADCE7-E0D4-6A44-9507-CC293CA99F42}"/>
              </a:ext>
            </a:extLst>
          </p:cNvPr>
          <p:cNvSpPr/>
          <p:nvPr/>
        </p:nvSpPr>
        <p:spPr>
          <a:xfrm>
            <a:off x="1534211" y="4963974"/>
            <a:ext cx="61013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400"/>
              </a:lnSpc>
            </a:pPr>
            <a:r>
              <a:rPr lang="es-ES" sz="24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ea typeface="Calibri" panose="020F0502020204030204" pitchFamily="34" charset="0"/>
                <a:cs typeface="Futura Condensed Medium" panose="020B0602020204020303" pitchFamily="34" charset="-79"/>
              </a:rPr>
              <a:t>¿Por qué los productos se llaman diferente entre países?</a:t>
            </a:r>
            <a:endParaRPr lang="es-ES_tradnl" sz="2400" dirty="0">
              <a:solidFill>
                <a:schemeClr val="bg2">
                  <a:lumMod val="25000"/>
                </a:schemeClr>
              </a:solidFill>
              <a:latin typeface="Futura Condensed Medium" panose="020B0602020204020303" pitchFamily="34" charset="-79"/>
              <a:cs typeface="Futura Condensed Medium" panose="020B0602020204020303" pitchFamily="34" charset="-79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78FAB490-8047-464A-8F68-D82A5C14BD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2" y="5669889"/>
            <a:ext cx="9155998" cy="341571"/>
          </a:xfrm>
          <a:prstGeom prst="rect">
            <a:avLst/>
          </a:prstGeom>
        </p:spPr>
      </p:pic>
      <p:pic>
        <p:nvPicPr>
          <p:cNvPr id="13314" name="Picture 2" descr="5 populares marcas con nombres diferentes en otros países">
            <a:extLst>
              <a:ext uri="{FF2B5EF4-FFF2-40B4-BE49-F238E27FC236}">
                <a16:creationId xmlns:a16="http://schemas.microsoft.com/office/drawing/2014/main" id="{C5AF55A1-D38D-3B43-A10B-B55EC338E3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346" b="90031" l="2667" r="94667">
                        <a14:foregroundMark x1="15000" y1="16511" x2="7000" y2="15576"/>
                        <a14:foregroundMark x1="4667" y1="54206" x2="4500" y2="55763"/>
                        <a14:foregroundMark x1="7000" y1="15576" x2="4833" y2="51402"/>
                        <a14:foregroundMark x1="4833" y1="82866" x2="13167" y2="84735"/>
                        <a14:foregroundMark x1="46833" y1="20872" x2="52500" y2="10280"/>
                        <a14:foregroundMark x1="52500" y1="10280" x2="69333" y2="13084"/>
                        <a14:foregroundMark x1="69333" y1="13084" x2="64500" y2="29595"/>
                        <a14:foregroundMark x1="64500" y1="29595" x2="55167" y2="26168"/>
                        <a14:foregroundMark x1="55167" y1="26168" x2="51667" y2="28349"/>
                        <a14:foregroundMark x1="73333" y1="15576" x2="91333" y2="15888"/>
                        <a14:foregroundMark x1="91333" y1="15888" x2="92167" y2="67290"/>
                        <a14:foregroundMark x1="92167" y1="67290" x2="90167" y2="81931"/>
                        <a14:foregroundMark x1="90167" y1="81931" x2="70833" y2="78193"/>
                        <a14:foregroundMark x1="70833" y1="78193" x2="52333" y2="87227"/>
                        <a14:foregroundMark x1="52333" y1="87227" x2="45333" y2="78505"/>
                        <a14:foregroundMark x1="45333" y1="78505" x2="45167" y2="76947"/>
                        <a14:foregroundMark x1="67000" y1="76324" x2="65500" y2="61682"/>
                        <a14:foregroundMark x1="65500" y1="61682" x2="57333" y2="61059"/>
                        <a14:foregroundMark x1="57333" y1="61059" x2="58000" y2="78193"/>
                        <a14:foregroundMark x1="58000" y1="78193" x2="68000" y2="75389"/>
                        <a14:foregroundMark x1="68000" y1="75389" x2="69333" y2="71963"/>
                        <a14:foregroundMark x1="89833" y1="84424" x2="94000" y2="71651"/>
                        <a14:foregroundMark x1="94000" y1="71651" x2="93167" y2="35514"/>
                        <a14:foregroundMark x1="93167" y1="35514" x2="94833" y2="20561"/>
                        <a14:foregroundMark x1="94833" y1="20561" x2="89833" y2="12461"/>
                        <a14:foregroundMark x1="19833" y1="54829" x2="51833" y2="56075"/>
                        <a14:backgroundMark x1="3167" y1="56075" x2="3833" y2="70717"/>
                        <a14:backgroundMark x1="3833" y1="70717" x2="1833" y2="82555"/>
                        <a14:backgroundMark x1="3500" y1="53583" x2="4167" y2="54829"/>
                        <a14:backgroundMark x1="4000" y1="53583" x2="4000" y2="53583"/>
                        <a14:backgroundMark x1="3667" y1="53271" x2="4333" y2="542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09529" y="1216575"/>
            <a:ext cx="6101301" cy="3269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F5A7605B-4EC0-BC4A-AA2B-9891718AF0E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6139" y="4264836"/>
            <a:ext cx="882643" cy="512773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15B9FB05-A13B-2A4F-B34D-FA70450EA0E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9986" y="4262734"/>
            <a:ext cx="977210" cy="514875"/>
          </a:xfrm>
          <a:prstGeom prst="rect">
            <a:avLst/>
          </a:prstGeom>
        </p:spPr>
      </p:pic>
      <p:grpSp>
        <p:nvGrpSpPr>
          <p:cNvPr id="11" name="Grupo 10">
            <a:extLst>
              <a:ext uri="{FF2B5EF4-FFF2-40B4-BE49-F238E27FC236}">
                <a16:creationId xmlns:a16="http://schemas.microsoft.com/office/drawing/2014/main" id="{EC6C3312-CC45-A7D4-2EC1-B6206C9FF561}"/>
              </a:ext>
            </a:extLst>
          </p:cNvPr>
          <p:cNvGrpSpPr/>
          <p:nvPr/>
        </p:nvGrpSpPr>
        <p:grpSpPr>
          <a:xfrm>
            <a:off x="4818402" y="4238189"/>
            <a:ext cx="1027039" cy="553812"/>
            <a:chOff x="5125095" y="3364714"/>
            <a:chExt cx="1027039" cy="553812"/>
          </a:xfrm>
        </p:grpSpPr>
        <p:sp>
          <p:nvSpPr>
            <p:cNvPr id="14" name="CuadroTexto 13">
              <a:extLst>
                <a:ext uri="{FF2B5EF4-FFF2-40B4-BE49-F238E27FC236}">
                  <a16:creationId xmlns:a16="http://schemas.microsoft.com/office/drawing/2014/main" id="{E0E2B6FE-1031-C64C-A6CB-0C564734B0B8}"/>
                </a:ext>
              </a:extLst>
            </p:cNvPr>
            <p:cNvSpPr txBox="1"/>
            <p:nvPr/>
          </p:nvSpPr>
          <p:spPr>
            <a:xfrm>
              <a:off x="5619616" y="3395306"/>
              <a:ext cx="53251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_tradnl" sz="2800" b="1" dirty="0">
                  <a:solidFill>
                    <a:schemeClr val="bg2">
                      <a:lumMod val="25000"/>
                    </a:schemeClr>
                  </a:solidFill>
                  <a:latin typeface="Futura Condensed" panose="020B0602020204020303" pitchFamily="34" charset="-79"/>
                  <a:cs typeface="Futura Condensed" panose="020B0602020204020303" pitchFamily="34" charset="-79"/>
                </a:rPr>
                <a:t>TH</a:t>
              </a:r>
            </a:p>
          </p:txBody>
        </p:sp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555D6CE2-07A1-A4F6-F782-3DB56F7E48B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25095" y="3364714"/>
              <a:ext cx="539419" cy="539419"/>
            </a:xfrm>
            <a:prstGeom prst="rect">
              <a:avLst/>
            </a:prstGeom>
          </p:spPr>
        </p:pic>
      </p:grpSp>
      <p:grpSp>
        <p:nvGrpSpPr>
          <p:cNvPr id="18" name="Grupo 17">
            <a:extLst>
              <a:ext uri="{FF2B5EF4-FFF2-40B4-BE49-F238E27FC236}">
                <a16:creationId xmlns:a16="http://schemas.microsoft.com/office/drawing/2014/main" id="{5D133C12-A5BA-A59B-C47B-91D1016421BE}"/>
              </a:ext>
            </a:extLst>
          </p:cNvPr>
          <p:cNvGrpSpPr/>
          <p:nvPr/>
        </p:nvGrpSpPr>
        <p:grpSpPr>
          <a:xfrm>
            <a:off x="6276645" y="4238190"/>
            <a:ext cx="1089102" cy="550007"/>
            <a:chOff x="6395248" y="3380939"/>
            <a:chExt cx="1089102" cy="550007"/>
          </a:xfrm>
        </p:grpSpPr>
        <p:sp>
          <p:nvSpPr>
            <p:cNvPr id="5" name="CuadroTexto 4">
              <a:extLst>
                <a:ext uri="{FF2B5EF4-FFF2-40B4-BE49-F238E27FC236}">
                  <a16:creationId xmlns:a16="http://schemas.microsoft.com/office/drawing/2014/main" id="{D223C24C-652F-5949-9E28-7F11C1418532}"/>
                </a:ext>
              </a:extLst>
            </p:cNvPr>
            <p:cNvSpPr txBox="1"/>
            <p:nvPr/>
          </p:nvSpPr>
          <p:spPr>
            <a:xfrm>
              <a:off x="6919772" y="3401310"/>
              <a:ext cx="5645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_tradnl" sz="2800" b="1" dirty="0">
                  <a:solidFill>
                    <a:schemeClr val="bg2">
                      <a:lumMod val="25000"/>
                    </a:schemeClr>
                  </a:solidFill>
                  <a:latin typeface="Futura Condensed" panose="020B0602020204020303" pitchFamily="34" charset="-79"/>
                  <a:cs typeface="Futura Condensed" panose="020B0602020204020303" pitchFamily="34" charset="-79"/>
                </a:rPr>
                <a:t>UK</a:t>
              </a:r>
            </a:p>
          </p:txBody>
        </p:sp>
        <p:pic>
          <p:nvPicPr>
            <p:cNvPr id="17" name="Imagen 16">
              <a:extLst>
                <a:ext uri="{FF2B5EF4-FFF2-40B4-BE49-F238E27FC236}">
                  <a16:creationId xmlns:a16="http://schemas.microsoft.com/office/drawing/2014/main" id="{89722262-B3FD-5216-5016-9E9F12C525A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95248" y="3380939"/>
              <a:ext cx="550007" cy="5500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473027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=""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agen 28">
            <a:extLst>
              <a:ext uri="{FF2B5EF4-FFF2-40B4-BE49-F238E27FC236}">
                <a16:creationId xmlns:a16="http://schemas.microsoft.com/office/drawing/2014/main" id="{B552D9E4-6D35-A7E2-413A-1C96E2C2FA6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50666" y="4225226"/>
            <a:ext cx="3310607" cy="1570795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38F84B1E-4770-FA55-43EE-668910A8B70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37"/>
          <a:stretch/>
        </p:blipFill>
        <p:spPr>
          <a:xfrm>
            <a:off x="2741145" y="4166961"/>
            <a:ext cx="3140188" cy="1542420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73A48E6F-CB12-4B96-D240-3A10E4C236C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58028" y="2432890"/>
            <a:ext cx="3183900" cy="1794484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D5D6FE90-E622-3051-B95F-9729593EAA3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47880" y="2429262"/>
            <a:ext cx="3302098" cy="1800921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F4AE35AF-3673-AD74-E482-2FC503CE69F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34717" y="857251"/>
            <a:ext cx="3130426" cy="1575640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75C22454-F15C-486E-B699-E959D53BBC3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50666" y="857250"/>
            <a:ext cx="3293335" cy="1575640"/>
          </a:xfrm>
          <a:prstGeom prst="rect">
            <a:avLst/>
          </a:prstGeom>
        </p:spPr>
      </p:pic>
      <p:sp>
        <p:nvSpPr>
          <p:cNvPr id="39" name="Rectángulo 38">
            <a:extLst>
              <a:ext uri="{FF2B5EF4-FFF2-40B4-BE49-F238E27FC236}">
                <a16:creationId xmlns:a16="http://schemas.microsoft.com/office/drawing/2014/main" id="{270FC2C5-5C5F-FE9B-1A63-C81AE4661CD8}"/>
              </a:ext>
            </a:extLst>
          </p:cNvPr>
          <p:cNvSpPr/>
          <p:nvPr/>
        </p:nvSpPr>
        <p:spPr>
          <a:xfrm>
            <a:off x="2741145" y="3854774"/>
            <a:ext cx="6420128" cy="366666"/>
          </a:xfrm>
          <a:prstGeom prst="rect">
            <a:avLst/>
          </a:prstGeom>
          <a:solidFill>
            <a:schemeClr val="dk1">
              <a:alpha val="5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0" name="Rectángulo 39">
            <a:extLst>
              <a:ext uri="{FF2B5EF4-FFF2-40B4-BE49-F238E27FC236}">
                <a16:creationId xmlns:a16="http://schemas.microsoft.com/office/drawing/2014/main" id="{A2A659B6-53D6-1DE1-41AF-54A4C6FBB20F}"/>
              </a:ext>
            </a:extLst>
          </p:cNvPr>
          <p:cNvSpPr/>
          <p:nvPr/>
        </p:nvSpPr>
        <p:spPr>
          <a:xfrm>
            <a:off x="2741145" y="2067537"/>
            <a:ext cx="6420128" cy="366666"/>
          </a:xfrm>
          <a:prstGeom prst="rect">
            <a:avLst/>
          </a:prstGeom>
          <a:solidFill>
            <a:schemeClr val="dk1">
              <a:alpha val="5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199C5D62-ADB5-294D-8A3D-00BDD11C5FBE}"/>
              </a:ext>
            </a:extLst>
          </p:cNvPr>
          <p:cNvSpPr/>
          <p:nvPr/>
        </p:nvSpPr>
        <p:spPr>
          <a:xfrm>
            <a:off x="5931132" y="1978535"/>
            <a:ext cx="840936" cy="50154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s-ES_tradnl" dirty="0">
                <a:solidFill>
                  <a:schemeClr val="bg1"/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Pollo </a:t>
            </a:r>
            <a:r>
              <a:rPr lang="es-ES_tradnl" sz="2000" b="1" dirty="0">
                <a:solidFill>
                  <a:srgbClr val="FF2F92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79</a:t>
            </a: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F966FC26-9B23-D54C-9907-5CA4DEC3AF5B}"/>
              </a:ext>
            </a:extLst>
          </p:cNvPr>
          <p:cNvSpPr/>
          <p:nvPr/>
        </p:nvSpPr>
        <p:spPr>
          <a:xfrm>
            <a:off x="1738823" y="8386829"/>
            <a:ext cx="483610" cy="21163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s-ES_tradnl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Huevo entero 100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DFED114E-A0F1-F745-AAA5-52C25ED9A563}"/>
              </a:ext>
            </a:extLst>
          </p:cNvPr>
          <p:cNvSpPr/>
          <p:nvPr/>
        </p:nvSpPr>
        <p:spPr>
          <a:xfrm>
            <a:off x="2838870" y="1938268"/>
            <a:ext cx="1858353" cy="50013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s-ES_tradnl" sz="2000" dirty="0">
                <a:solidFill>
                  <a:schemeClr val="bg1"/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Huevo entero </a:t>
            </a:r>
            <a:r>
              <a:rPr lang="es-ES_tradnl" sz="2000" b="1" dirty="0">
                <a:solidFill>
                  <a:srgbClr val="FF2F92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100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97182DFA-1467-2B40-B475-A4D6C3E3A533}"/>
              </a:ext>
            </a:extLst>
          </p:cNvPr>
          <p:cNvSpPr/>
          <p:nvPr/>
        </p:nvSpPr>
        <p:spPr>
          <a:xfrm>
            <a:off x="11467149" y="3302423"/>
            <a:ext cx="3416785" cy="32646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s-ES_tradnl" sz="20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Proteína de suero de leche 159</a:t>
            </a:r>
          </a:p>
          <a:p>
            <a:pPr>
              <a:lnSpc>
                <a:spcPct val="150000"/>
              </a:lnSpc>
            </a:pPr>
            <a:r>
              <a:rPr lang="es-ES_tradnl" sz="20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Huevo entero 100</a:t>
            </a:r>
          </a:p>
          <a:p>
            <a:pPr>
              <a:lnSpc>
                <a:spcPct val="150000"/>
              </a:lnSpc>
            </a:pPr>
            <a:r>
              <a:rPr lang="es-ES_tradnl" sz="20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Leche 91</a:t>
            </a:r>
          </a:p>
          <a:p>
            <a:pPr>
              <a:lnSpc>
                <a:spcPct val="150000"/>
              </a:lnSpc>
            </a:pPr>
            <a:r>
              <a:rPr lang="es-ES_tradnl" sz="20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Pescado 83</a:t>
            </a:r>
          </a:p>
          <a:p>
            <a:pPr>
              <a:lnSpc>
                <a:spcPct val="150000"/>
              </a:lnSpc>
            </a:pPr>
            <a:r>
              <a:rPr lang="es-ES_tradnl" sz="20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Pollo 79</a:t>
            </a:r>
          </a:p>
          <a:p>
            <a:pPr>
              <a:lnSpc>
                <a:spcPct val="150000"/>
              </a:lnSpc>
            </a:pPr>
            <a:r>
              <a:rPr lang="es-ES_tradnl" sz="20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Frijoles 49</a:t>
            </a:r>
          </a:p>
          <a:p>
            <a:pPr>
              <a:lnSpc>
                <a:spcPct val="150000"/>
              </a:lnSpc>
            </a:pPr>
            <a:r>
              <a:rPr lang="es-ES_tradnl" sz="20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Cacahuetes 43</a:t>
            </a:r>
          </a:p>
        </p:txBody>
      </p:sp>
      <p:sp>
        <p:nvSpPr>
          <p:cNvPr id="25" name="Rectángulo 24">
            <a:extLst>
              <a:ext uri="{FF2B5EF4-FFF2-40B4-BE49-F238E27FC236}">
                <a16:creationId xmlns:a16="http://schemas.microsoft.com/office/drawing/2014/main" id="{BE94980F-4BEE-6242-9C6D-29F67540BB25}"/>
              </a:ext>
            </a:extLst>
          </p:cNvPr>
          <p:cNvSpPr/>
          <p:nvPr/>
        </p:nvSpPr>
        <p:spPr>
          <a:xfrm>
            <a:off x="2818299" y="3749186"/>
            <a:ext cx="1858353" cy="50013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s-ES_tradnl" sz="2000" dirty="0">
                <a:solidFill>
                  <a:schemeClr val="bg1"/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Leche </a:t>
            </a:r>
            <a:r>
              <a:rPr lang="es-ES_tradnl" sz="2000" b="1" dirty="0">
                <a:solidFill>
                  <a:srgbClr val="FF2F92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91</a:t>
            </a:r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A7162E67-E1A2-5045-9B6B-FD869A03E716}"/>
              </a:ext>
            </a:extLst>
          </p:cNvPr>
          <p:cNvSpPr/>
          <p:nvPr/>
        </p:nvSpPr>
        <p:spPr>
          <a:xfrm>
            <a:off x="5934988" y="3789453"/>
            <a:ext cx="1002197" cy="50154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s-ES_tradnl" dirty="0">
                <a:solidFill>
                  <a:schemeClr val="bg1"/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Frijoles </a:t>
            </a:r>
            <a:r>
              <a:rPr lang="es-ES_tradnl" sz="2000" b="1" dirty="0">
                <a:solidFill>
                  <a:srgbClr val="FF2F92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49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FE948A8E-15AB-E3EC-B008-A8AC36071DD4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1662" y="803596"/>
            <a:ext cx="2784168" cy="5184230"/>
          </a:xfrm>
          <a:prstGeom prst="rect">
            <a:avLst/>
          </a:prstGeom>
        </p:spPr>
      </p:pic>
      <p:sp>
        <p:nvSpPr>
          <p:cNvPr id="41" name="Rectángulo 40">
            <a:extLst>
              <a:ext uri="{FF2B5EF4-FFF2-40B4-BE49-F238E27FC236}">
                <a16:creationId xmlns:a16="http://schemas.microsoft.com/office/drawing/2014/main" id="{476742ED-5B34-CF55-7259-9702A74D52AA}"/>
              </a:ext>
            </a:extLst>
          </p:cNvPr>
          <p:cNvSpPr/>
          <p:nvPr/>
        </p:nvSpPr>
        <p:spPr>
          <a:xfrm>
            <a:off x="-16895" y="1541028"/>
            <a:ext cx="2774935" cy="961880"/>
          </a:xfrm>
          <a:prstGeom prst="rect">
            <a:avLst/>
          </a:prstGeom>
          <a:solidFill>
            <a:schemeClr val="dk1">
              <a:alpha val="5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113273B7-C0C1-5446-B8A1-97332D18764A}"/>
              </a:ext>
            </a:extLst>
          </p:cNvPr>
          <p:cNvSpPr/>
          <p:nvPr/>
        </p:nvSpPr>
        <p:spPr>
          <a:xfrm>
            <a:off x="-78609" y="1667714"/>
            <a:ext cx="2959151" cy="7078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s-ES_tradnl" sz="2000" dirty="0">
                <a:solidFill>
                  <a:schemeClr val="bg1"/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LA BIODISPONIBILIDAD </a:t>
            </a:r>
            <a:r>
              <a:rPr lang="es-ES_tradnl" sz="2000" dirty="0">
                <a:solidFill>
                  <a:srgbClr val="FF2F92"/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(PUREZA) </a:t>
            </a:r>
            <a:r>
              <a:rPr lang="es-ES_tradnl" sz="2000" dirty="0">
                <a:solidFill>
                  <a:schemeClr val="bg1"/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DE LAS PROTEÍNAS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B213B191-4EB9-664D-9C4D-DA8F3A09EC1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182" y="5669888"/>
            <a:ext cx="9155998" cy="341571"/>
          </a:xfrm>
          <a:prstGeom prst="rect">
            <a:avLst/>
          </a:prstGeom>
        </p:spPr>
      </p:pic>
      <p:sp>
        <p:nvSpPr>
          <p:cNvPr id="30" name="Rectángulo 29">
            <a:extLst>
              <a:ext uri="{FF2B5EF4-FFF2-40B4-BE49-F238E27FC236}">
                <a16:creationId xmlns:a16="http://schemas.microsoft.com/office/drawing/2014/main" id="{C38C7E61-7CBD-B58E-D92F-50B9A60B9982}"/>
              </a:ext>
            </a:extLst>
          </p:cNvPr>
          <p:cNvSpPr/>
          <p:nvPr/>
        </p:nvSpPr>
        <p:spPr>
          <a:xfrm>
            <a:off x="1" y="5323355"/>
            <a:ext cx="9161272" cy="366666"/>
          </a:xfrm>
          <a:prstGeom prst="rect">
            <a:avLst/>
          </a:prstGeom>
          <a:solidFill>
            <a:schemeClr val="dk1">
              <a:alpha val="5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F50D0260-F6A0-1A4C-BB55-DFFD7BD16544}"/>
              </a:ext>
            </a:extLst>
          </p:cNvPr>
          <p:cNvSpPr/>
          <p:nvPr/>
        </p:nvSpPr>
        <p:spPr>
          <a:xfrm>
            <a:off x="2750368" y="5236232"/>
            <a:ext cx="1060868" cy="50154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s-ES_tradnl" dirty="0">
                <a:solidFill>
                  <a:schemeClr val="bg1"/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Pescado </a:t>
            </a:r>
            <a:r>
              <a:rPr lang="es-ES_tradnl" sz="2000" b="1" dirty="0">
                <a:solidFill>
                  <a:srgbClr val="FF2F92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83</a:t>
            </a:r>
          </a:p>
        </p:txBody>
      </p:sp>
      <p:sp>
        <p:nvSpPr>
          <p:cNvPr id="28" name="Rectángulo 27">
            <a:extLst>
              <a:ext uri="{FF2B5EF4-FFF2-40B4-BE49-F238E27FC236}">
                <a16:creationId xmlns:a16="http://schemas.microsoft.com/office/drawing/2014/main" id="{9B017713-9F81-EF4B-B9C2-5E1338A571AB}"/>
              </a:ext>
            </a:extLst>
          </p:cNvPr>
          <p:cNvSpPr/>
          <p:nvPr/>
        </p:nvSpPr>
        <p:spPr>
          <a:xfrm>
            <a:off x="5907380" y="5236232"/>
            <a:ext cx="1234377" cy="50154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s-ES_tradnl" dirty="0">
                <a:solidFill>
                  <a:schemeClr val="bg1"/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Cacahuate </a:t>
            </a:r>
            <a:r>
              <a:rPr lang="es-ES_tradnl" sz="2000" b="1" dirty="0">
                <a:solidFill>
                  <a:srgbClr val="FF2F92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43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37D7AB1F-E80F-A14C-9257-1C98A53BACD5}"/>
              </a:ext>
            </a:extLst>
          </p:cNvPr>
          <p:cNvSpPr/>
          <p:nvPr/>
        </p:nvSpPr>
        <p:spPr>
          <a:xfrm>
            <a:off x="24053" y="5206239"/>
            <a:ext cx="2753831" cy="50013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s-ES_tradnl" sz="2000" dirty="0">
                <a:solidFill>
                  <a:schemeClr val="bg1"/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Proteína de suero de leche </a:t>
            </a:r>
            <a:r>
              <a:rPr lang="es-ES_tradnl" sz="2000" b="1" dirty="0">
                <a:solidFill>
                  <a:srgbClr val="FF2F92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159</a:t>
            </a:r>
          </a:p>
        </p:txBody>
      </p:sp>
    </p:spTree>
    <p:extLst>
      <p:ext uri="{BB962C8B-B14F-4D97-AF65-F5344CB8AC3E}">
        <p14:creationId xmlns:p14="http://schemas.microsoft.com/office/powerpoint/2010/main" val="39302787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=""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5158B6FE-CAFD-5142-A9E0-27CDE639362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-5136" y="857251"/>
            <a:ext cx="9142274" cy="5143257"/>
          </a:xfrm>
          <a:prstGeom prst="rect">
            <a:avLst/>
          </a:prstGeom>
        </p:spPr>
      </p:pic>
      <p:pic>
        <p:nvPicPr>
          <p:cNvPr id="2054" name="Picture 6" descr="Investigan el síndrome de sarcopenia">
            <a:extLst>
              <a:ext uri="{FF2B5EF4-FFF2-40B4-BE49-F238E27FC236}">
                <a16:creationId xmlns:a16="http://schemas.microsoft.com/office/drawing/2014/main" id="{1687AB27-1563-5640-9AE2-473DCDAD4B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95" t="-2276"/>
          <a:stretch/>
        </p:blipFill>
        <p:spPr bwMode="auto">
          <a:xfrm>
            <a:off x="3949238" y="1502491"/>
            <a:ext cx="5231383" cy="4184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864763E2-AA33-E84A-91C6-6B318D60A35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2" y="5669889"/>
            <a:ext cx="9155998" cy="341571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F8EEE840-884D-C047-B75A-30A00525FA1C}"/>
              </a:ext>
            </a:extLst>
          </p:cNvPr>
          <p:cNvSpPr/>
          <p:nvPr/>
        </p:nvSpPr>
        <p:spPr>
          <a:xfrm>
            <a:off x="1513585" y="1435675"/>
            <a:ext cx="61048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ES" sz="4000" b="1" dirty="0">
                <a:solidFill>
                  <a:schemeClr val="bg2">
                    <a:lumMod val="25000"/>
                  </a:schemeClr>
                </a:solidFill>
                <a:latin typeface="Futura Condensed" panose="020B0602020204020303" pitchFamily="34" charset="-79"/>
                <a:ea typeface="Calibri" panose="020F0502020204030204" pitchFamily="34" charset="0"/>
                <a:cs typeface="Futura Condensed" panose="020B0602020204020303" pitchFamily="34" charset="-79"/>
              </a:rPr>
              <a:t>¿QUÉ CAUSA LA SARCOPENIA?</a:t>
            </a:r>
            <a:endParaRPr lang="es-MX" sz="4000" b="1" dirty="0">
              <a:solidFill>
                <a:schemeClr val="bg2">
                  <a:lumMod val="25000"/>
                </a:schemeClr>
              </a:solidFill>
              <a:latin typeface="Futura Condensed" panose="020B0602020204020303" pitchFamily="34" charset="-79"/>
              <a:ea typeface="Calibri" panose="020F0502020204030204" pitchFamily="34" charset="0"/>
              <a:cs typeface="Futura Condensed" panose="020B0602020204020303" pitchFamily="34" charset="-79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412A72EB-7671-C344-978A-92CFDB979D13}"/>
              </a:ext>
            </a:extLst>
          </p:cNvPr>
          <p:cNvSpPr/>
          <p:nvPr/>
        </p:nvSpPr>
        <p:spPr>
          <a:xfrm>
            <a:off x="107887" y="2482380"/>
            <a:ext cx="19845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4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ea typeface="Calibri" panose="020F0502020204030204" pitchFamily="34" charset="0"/>
                <a:cs typeface="Futura Condensed Medium" panose="020B0602020204020303" pitchFamily="34" charset="-79"/>
              </a:rPr>
              <a:t>Envejecimiento</a:t>
            </a: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D9BB9D23-6FD2-FD42-AC39-F21BF7DF5650}"/>
              </a:ext>
            </a:extLst>
          </p:cNvPr>
          <p:cNvSpPr/>
          <p:nvPr/>
        </p:nvSpPr>
        <p:spPr>
          <a:xfrm>
            <a:off x="102752" y="3063434"/>
            <a:ext cx="405066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380"/>
              </a:lnSpc>
            </a:pPr>
            <a:r>
              <a:rPr lang="es-MX" sz="24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ea typeface="Calibri" panose="020F0502020204030204" pitchFamily="34" charset="0"/>
                <a:cs typeface="Futura Condensed Medium" panose="020B0602020204020303" pitchFamily="34" charset="-79"/>
              </a:rPr>
              <a:t>Inactividad física por estilo de vida </a:t>
            </a:r>
          </a:p>
          <a:p>
            <a:pPr>
              <a:lnSpc>
                <a:spcPts val="2380"/>
              </a:lnSpc>
            </a:pPr>
            <a:r>
              <a:rPr lang="es-MX" sz="24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ea typeface="Calibri" panose="020F0502020204030204" pitchFamily="34" charset="0"/>
                <a:cs typeface="Futura Condensed Medium" panose="020B0602020204020303" pitchFamily="34" charset="-79"/>
              </a:rPr>
              <a:t>sedentario o “forzada” (discapacidad u hospitalización)</a:t>
            </a: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0AFBD074-9C68-5A49-A540-330012827954}"/>
              </a:ext>
            </a:extLst>
          </p:cNvPr>
          <p:cNvSpPr/>
          <p:nvPr/>
        </p:nvSpPr>
        <p:spPr>
          <a:xfrm>
            <a:off x="146118" y="5025762"/>
            <a:ext cx="35611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4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ea typeface="Calibri" panose="020F0502020204030204" pitchFamily="34" charset="0"/>
                <a:cs typeface="Futura Condensed Medium" panose="020B0602020204020303" pitchFamily="34" charset="-79"/>
              </a:rPr>
              <a:t>Enfermedades crónicas y cáncer</a:t>
            </a: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9093E946-C906-A145-8B38-C0C0CE786A15}"/>
              </a:ext>
            </a:extLst>
          </p:cNvPr>
          <p:cNvSpPr/>
          <p:nvPr/>
        </p:nvSpPr>
        <p:spPr>
          <a:xfrm>
            <a:off x="102751" y="4198485"/>
            <a:ext cx="39472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380"/>
              </a:lnSpc>
            </a:pPr>
            <a:r>
              <a:rPr lang="es-MX" sz="24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ea typeface="Calibri" panose="020F0502020204030204" pitchFamily="34" charset="0"/>
                <a:cs typeface="Futura Condensed Medium" panose="020B0602020204020303" pitchFamily="34" charset="-79"/>
              </a:rPr>
              <a:t>Patologías endocrinas como la </a:t>
            </a:r>
          </a:p>
          <a:p>
            <a:pPr>
              <a:lnSpc>
                <a:spcPts val="2380"/>
              </a:lnSpc>
            </a:pPr>
            <a:r>
              <a:rPr lang="es-MX" sz="24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ea typeface="Calibri" panose="020F0502020204030204" pitchFamily="34" charset="0"/>
                <a:cs typeface="Futura Condensed Medium" panose="020B0602020204020303" pitchFamily="34" charset="-79"/>
              </a:rPr>
              <a:t>resistencia a insulina</a:t>
            </a:r>
          </a:p>
        </p:txBody>
      </p:sp>
    </p:spTree>
    <p:extLst>
      <p:ext uri="{BB962C8B-B14F-4D97-AF65-F5344CB8AC3E}">
        <p14:creationId xmlns:p14="http://schemas.microsoft.com/office/powerpoint/2010/main" val="27781728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D675A97F-46B4-FC48-8CA6-38C56CAA516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-5136" y="857251"/>
            <a:ext cx="9142274" cy="5143257"/>
          </a:xfrm>
          <a:prstGeom prst="rect">
            <a:avLst/>
          </a:prstGeom>
        </p:spPr>
      </p:pic>
      <p:pic>
        <p:nvPicPr>
          <p:cNvPr id="3074" name="Picture 2" descr="Alimento adultos sabor fresa Ensure Botella 237 ml a domicilio | Cornershop  by Uber - Mexico">
            <a:extLst>
              <a:ext uri="{FF2B5EF4-FFF2-40B4-BE49-F238E27FC236}">
                <a16:creationId xmlns:a16="http://schemas.microsoft.com/office/drawing/2014/main" id="{0AFE92EC-4BA7-BB46-BD11-A6C545C5A6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977" b="97955" l="0" r="100000">
                        <a14:foregroundMark x1="18894" y1="25795" x2="17051" y2="15000"/>
                        <a14:foregroundMark x1="17051" y1="15000" x2="27880" y2="4432"/>
                        <a14:foregroundMark x1="27880" y1="4432" x2="49539" y2="3977"/>
                        <a14:foregroundMark x1="49539" y1="3977" x2="69816" y2="8409"/>
                        <a14:foregroundMark x1="69816" y1="8409" x2="73272" y2="22955"/>
                        <a14:foregroundMark x1="73272" y1="22955" x2="65899" y2="32273"/>
                        <a14:foregroundMark x1="24424" y1="19886" x2="65438" y2="21932"/>
                        <a14:foregroundMark x1="19816" y1="19886" x2="42396" y2="20909"/>
                        <a14:foregroundMark x1="42396" y1="20909" x2="20507" y2="20000"/>
                        <a14:foregroundMark x1="20507" y1="20000" x2="18894" y2="18977"/>
                        <a14:foregroundMark x1="22350" y1="21705" x2="46544" y2="21932"/>
                        <a14:foregroundMark x1="46544" y1="21932" x2="51843" y2="20909"/>
                        <a14:foregroundMark x1="8986" y1="65227" x2="13364" y2="58977"/>
                        <a14:foregroundMark x1="13364" y1="58977" x2="17512" y2="71932"/>
                        <a14:foregroundMark x1="7143" y1="88182" x2="7143" y2="90455"/>
                        <a14:foregroundMark x1="7373" y1="70114" x2="7143" y2="87614"/>
                        <a14:foregroundMark x1="7143" y1="90455" x2="29263" y2="95568"/>
                        <a14:foregroundMark x1="29263" y1="95568" x2="76728" y2="95568"/>
                        <a14:foregroundMark x1="76728" y1="95568" x2="80415" y2="92841"/>
                        <a14:foregroundMark x1="8525" y1="91364" x2="23502" y2="95909"/>
                        <a14:foregroundMark x1="50461" y1="97614" x2="57604" y2="97727"/>
                        <a14:foregroundMark x1="73041" y1="96591" x2="83871" y2="88864"/>
                        <a14:foregroundMark x1="83871" y1="88864" x2="84332" y2="83295"/>
                        <a14:foregroundMark x1="19355" y1="26364" x2="8525" y2="35682"/>
                        <a14:foregroundMark x1="8525" y1="35682" x2="10829" y2="30568"/>
                        <a14:foregroundMark x1="11982" y1="32500" x2="11982" y2="39205"/>
                        <a14:foregroundMark x1="11521" y1="93864" x2="32028" y2="97500"/>
                        <a14:foregroundMark x1="32028" y1="97500" x2="41475" y2="97841"/>
                        <a14:foregroundMark x1="9908" y1="94091" x2="30876" y2="97273"/>
                        <a14:backgroundMark x1="15899" y1="22841" x2="16359" y2="21932"/>
                        <a14:backgroundMark x1="3917" y1="88409" x2="4378" y2="88864"/>
                        <a14:backgroundMark x1="40323" y1="98636" x2="54147" y2="99545"/>
                        <a14:backgroundMark x1="10369" y1="96818" x2="18894" y2="97386"/>
                        <a14:backgroundMark x1="54147" y1="99545" x2="76267" y2="97841"/>
                        <a14:backgroundMark x1="76267" y1="97841" x2="90783" y2="91591"/>
                        <a14:backgroundMark x1="3456" y1="55909" x2="5991" y2="702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93268" y="3569026"/>
            <a:ext cx="944192" cy="191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7D8F5227-C661-A043-9A77-B351EEAC63F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998" y="5669889"/>
            <a:ext cx="9155998" cy="341571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258F3D4F-E246-BF41-9C4E-3C80EA8BFF06}"/>
              </a:ext>
            </a:extLst>
          </p:cNvPr>
          <p:cNvSpPr/>
          <p:nvPr/>
        </p:nvSpPr>
        <p:spPr>
          <a:xfrm>
            <a:off x="624239" y="1706700"/>
            <a:ext cx="7883525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es-ES" sz="4000" b="1" dirty="0">
                <a:solidFill>
                  <a:schemeClr val="bg2">
                    <a:lumMod val="25000"/>
                  </a:schemeClr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ALIMENTO IDEAL PARA PERSONAS</a:t>
            </a:r>
          </a:p>
          <a:p>
            <a:pPr algn="ctr">
              <a:lnSpc>
                <a:spcPts val="4000"/>
              </a:lnSpc>
            </a:pPr>
            <a:r>
              <a:rPr lang="es-ES" sz="4000" b="1" dirty="0">
                <a:solidFill>
                  <a:schemeClr val="bg2">
                    <a:lumMod val="25000"/>
                  </a:schemeClr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CON DIABETES E HIPERTENSIÓN</a:t>
            </a:r>
            <a:endParaRPr lang="es-MX" sz="4000" b="1" dirty="0">
              <a:solidFill>
                <a:schemeClr val="bg2">
                  <a:lumMod val="25000"/>
                </a:schemeClr>
              </a:solidFill>
              <a:latin typeface="Futura Condensed" panose="020B0602020204020303" pitchFamily="34" charset="-79"/>
              <a:cs typeface="Futura Condensed" panose="020B0602020204020303" pitchFamily="34" charset="-79"/>
            </a:endParaRP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116E7A86-705D-1761-9D72-3B0AE1F94780}"/>
              </a:ext>
            </a:extLst>
          </p:cNvPr>
          <p:cNvSpPr/>
          <p:nvPr/>
        </p:nvSpPr>
        <p:spPr>
          <a:xfrm>
            <a:off x="5344805" y="3674404"/>
            <a:ext cx="26783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400" dirty="0">
                <a:solidFill>
                  <a:srgbClr val="FF2F92"/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80% </a:t>
            </a:r>
            <a:r>
              <a:rPr lang="es-ES" sz="24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de ingredientes base</a:t>
            </a:r>
          </a:p>
          <a:p>
            <a:endParaRPr lang="es-ES" sz="2400" dirty="0">
              <a:solidFill>
                <a:schemeClr val="bg2">
                  <a:lumMod val="25000"/>
                </a:schemeClr>
              </a:solidFill>
              <a:latin typeface="Futura Condensed Medium" panose="020B0602020204020303" pitchFamily="34" charset="-79"/>
              <a:cs typeface="Futura Condensed Medium" panose="020B0602020204020303" pitchFamily="34" charset="-79"/>
            </a:endParaRPr>
          </a:p>
          <a:p>
            <a:r>
              <a:rPr lang="es-ES" sz="24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Bajo índice glucémico</a:t>
            </a:r>
            <a:endParaRPr lang="es-MX" sz="2400" dirty="0">
              <a:solidFill>
                <a:schemeClr val="bg2">
                  <a:lumMod val="25000"/>
                </a:schemeClr>
              </a:solidFill>
              <a:latin typeface="Futura Condensed Medium" panose="020B0602020204020303" pitchFamily="34" charset="-79"/>
              <a:cs typeface="Futura Condensed Medium" panose="020B0602020204020303" pitchFamily="34" charset="-79"/>
            </a:endParaRPr>
          </a:p>
        </p:txBody>
      </p:sp>
      <p:pic>
        <p:nvPicPr>
          <p:cNvPr id="11" name="Imagen 10" descr="Un letrero de color rosa&#10;&#10;Descripción generada automáticamente con confianza media">
            <a:extLst>
              <a:ext uri="{FF2B5EF4-FFF2-40B4-BE49-F238E27FC236}">
                <a16:creationId xmlns:a16="http://schemas.microsoft.com/office/drawing/2014/main" id="{D153502A-A6D0-C5A3-0E41-5C902C992FC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7433" y="2919509"/>
            <a:ext cx="1324874" cy="2655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2818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="">
      <p:transition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8C30E6F2-5713-C149-94A1-3E7635918FC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-5136" y="857251"/>
            <a:ext cx="9142274" cy="5143257"/>
          </a:xfrm>
          <a:prstGeom prst="rect">
            <a:avLst/>
          </a:prstGeom>
        </p:spPr>
      </p:pic>
      <p:pic>
        <p:nvPicPr>
          <p:cNvPr id="4108" name="Picture 12" descr="Atún En Agua Dolores 133 g | Tu Marchante">
            <a:extLst>
              <a:ext uri="{FF2B5EF4-FFF2-40B4-BE49-F238E27FC236}">
                <a16:creationId xmlns:a16="http://schemas.microsoft.com/office/drawing/2014/main" id="{3AB6981C-A2DA-FF4C-9ECE-A546D5A4D8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7200" r="95800">
                        <a14:foregroundMark x1="10300" y1="12524" x2="7200" y2="33017"/>
                        <a14:foregroundMark x1="7200" y1="33017" x2="8200" y2="75712"/>
                        <a14:foregroundMark x1="87100" y1="16129" x2="92700" y2="35863"/>
                        <a14:foregroundMark x1="92700" y1="35863" x2="92000" y2="75712"/>
                        <a14:foregroundMark x1="92000" y1="75712" x2="83000" y2="85579"/>
                        <a14:foregroundMark x1="83000" y1="85579" x2="81900" y2="85199"/>
                        <a14:foregroundMark x1="93600" y1="15370" x2="93500" y2="72296"/>
                        <a14:foregroundMark x1="93500" y1="72296" x2="91400" y2="82353"/>
                        <a14:foregroundMark x1="94900" y1="33017" x2="95500" y2="69639"/>
                        <a14:foregroundMark x1="95500" y1="69639" x2="94700" y2="77040"/>
                        <a14:foregroundMark x1="61300" y1="39658" x2="35600" y2="40038"/>
                        <a14:foregroundMark x1="35600" y1="40038" x2="64200" y2="50285"/>
                        <a14:foregroundMark x1="64200" y1="50285" x2="34300" y2="62429"/>
                        <a14:foregroundMark x1="34300" y1="62429" x2="55900" y2="68311"/>
                        <a14:foregroundMark x1="55900" y1="68311" x2="35900" y2="64516"/>
                        <a14:foregroundMark x1="35900" y1="64516" x2="60500" y2="74383"/>
                        <a14:foregroundMark x1="60500" y1="74383" x2="43800" y2="75332"/>
                        <a14:foregroundMark x1="43800" y1="75332" x2="52800" y2="79507"/>
                        <a14:foregroundMark x1="52800" y1="79507" x2="43300" y2="77799"/>
                        <a14:foregroundMark x1="43300" y1="77799" x2="43300" y2="77799"/>
                        <a14:foregroundMark x1="42200" y1="40797" x2="32600" y2="51803"/>
                        <a14:foregroundMark x1="32600" y1="51803" x2="34100" y2="69450"/>
                        <a14:foregroundMark x1="34100" y1="69450" x2="46100" y2="51803"/>
                        <a14:foregroundMark x1="46100" y1="51803" x2="45800" y2="33586"/>
                        <a14:foregroundMark x1="45800" y1="33586" x2="37200" y2="18786"/>
                        <a14:foregroundMark x1="37200" y1="18786" x2="30000" y2="50285"/>
                        <a14:foregroundMark x1="30000" y1="50285" x2="39600" y2="54080"/>
                        <a14:foregroundMark x1="39600" y1="54080" x2="43100" y2="33017"/>
                        <a14:foregroundMark x1="43100" y1="33017" x2="28100" y2="58254"/>
                        <a14:foregroundMark x1="28100" y1="58254" x2="36100" y2="68311"/>
                        <a14:foregroundMark x1="36100" y1="68311" x2="47400" y2="52372"/>
                        <a14:foregroundMark x1="47400" y1="52372" x2="52400" y2="36053"/>
                        <a14:foregroundMark x1="52400" y1="36053" x2="49000" y2="53890"/>
                        <a14:foregroundMark x1="49000" y1="53890" x2="65000" y2="65844"/>
                        <a14:foregroundMark x1="65000" y1="65844" x2="69300" y2="76660"/>
                        <a14:foregroundMark x1="65600" y1="74573" x2="62800" y2="75712"/>
                        <a14:foregroundMark x1="95100" y1="34725" x2="94500" y2="70968"/>
                        <a14:foregroundMark x1="94500" y1="70968" x2="94900" y2="23909"/>
                        <a14:foregroundMark x1="95300" y1="32258" x2="94700" y2="75712"/>
                        <a14:foregroundMark x1="95300" y1="33776" x2="95800" y2="683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73000" y="1916091"/>
            <a:ext cx="3003714" cy="1582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48D09EBE-FAC6-D849-93F7-674EFF6FA88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998" y="5669889"/>
            <a:ext cx="9155998" cy="341571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A8C192EB-CD8B-1A41-ABAC-97C6D74BDC17}"/>
              </a:ext>
            </a:extLst>
          </p:cNvPr>
          <p:cNvSpPr/>
          <p:nvPr/>
        </p:nvSpPr>
        <p:spPr>
          <a:xfrm>
            <a:off x="3523518" y="2275745"/>
            <a:ext cx="258231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380"/>
              </a:lnSpc>
            </a:pPr>
            <a:r>
              <a:rPr lang="es-ES_tradnl" sz="24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Lata de atún en agua </a:t>
            </a:r>
            <a:r>
              <a:rPr lang="es-ES_tradnl" sz="2400" b="1" dirty="0">
                <a:solidFill>
                  <a:srgbClr val="FF2F92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20 gramos</a:t>
            </a: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D2F116F1-C221-5592-7B74-42507242079C}"/>
              </a:ext>
            </a:extLst>
          </p:cNvPr>
          <p:cNvSpPr/>
          <p:nvPr/>
        </p:nvSpPr>
        <p:spPr>
          <a:xfrm>
            <a:off x="1205887" y="4536545"/>
            <a:ext cx="3417058" cy="759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2600"/>
              </a:lnSpc>
            </a:pPr>
            <a:r>
              <a:rPr lang="es-ES_tradnl" sz="24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200 gramos de pechuga de pollo </a:t>
            </a:r>
            <a:r>
              <a:rPr lang="es-ES_tradnl" sz="2400" b="1" dirty="0">
                <a:solidFill>
                  <a:srgbClr val="FF2F92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45 gramos</a:t>
            </a:r>
            <a:endParaRPr lang="es-ES_tradnl" sz="2400" dirty="0">
              <a:solidFill>
                <a:schemeClr val="bg2">
                  <a:lumMod val="25000"/>
                </a:schemeClr>
              </a:solidFill>
              <a:latin typeface="Futura Condensed Medium" panose="020B0602020204020303" pitchFamily="34" charset="-79"/>
              <a:cs typeface="Futura Condensed Medium" panose="020B0602020204020303" pitchFamily="34" charset="-79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BF154C92-2ACC-D441-7F83-3A0F402925A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677647">
            <a:off x="4603131" y="2596686"/>
            <a:ext cx="4447896" cy="290625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53701"/>
              </a:prstClr>
            </a:outerShdw>
          </a:effectLst>
        </p:spPr>
      </p:pic>
      <p:sp>
        <p:nvSpPr>
          <p:cNvPr id="15" name="Rectángulo 14">
            <a:extLst>
              <a:ext uri="{FF2B5EF4-FFF2-40B4-BE49-F238E27FC236}">
                <a16:creationId xmlns:a16="http://schemas.microsoft.com/office/drawing/2014/main" id="{0A3CBF70-8835-084B-71C3-65F74CCFD9C9}"/>
              </a:ext>
            </a:extLst>
          </p:cNvPr>
          <p:cNvSpPr/>
          <p:nvPr/>
        </p:nvSpPr>
        <p:spPr>
          <a:xfrm>
            <a:off x="2598053" y="1208205"/>
            <a:ext cx="51748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MX" sz="4000" b="1" dirty="0">
                <a:solidFill>
                  <a:schemeClr val="bg2">
                    <a:lumMod val="25000"/>
                  </a:schemeClr>
                </a:solidFill>
                <a:latin typeface="Futura Condensed" panose="020B0602020204020303" pitchFamily="34" charset="-79"/>
                <a:ea typeface="Calibri" panose="020F0502020204030204" pitchFamily="34" charset="0"/>
                <a:cs typeface="Futura Condensed" panose="020B0602020204020303" pitchFamily="34" charset="-79"/>
              </a:rPr>
              <a:t>PROTEÍNA EN ALIMENTOS</a:t>
            </a:r>
          </a:p>
        </p:txBody>
      </p:sp>
    </p:spTree>
    <p:extLst>
      <p:ext uri="{BB962C8B-B14F-4D97-AF65-F5344CB8AC3E}">
        <p14:creationId xmlns:p14="http://schemas.microsoft.com/office/powerpoint/2010/main" val="28347211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="">
      <p:transition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70386E39-24E9-1C4A-9F63-8D825A3239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-5136" y="857251"/>
            <a:ext cx="9142274" cy="5143257"/>
          </a:xfrm>
          <a:prstGeom prst="rect">
            <a:avLst/>
          </a:prstGeom>
        </p:spPr>
      </p:pic>
      <p:pic>
        <p:nvPicPr>
          <p:cNvPr id="7" name="Imagen 6" descr="Un letrero de color rosa&#10;&#10;Descripción generada automáticamente con confianza media">
            <a:extLst>
              <a:ext uri="{FF2B5EF4-FFF2-40B4-BE49-F238E27FC236}">
                <a16:creationId xmlns:a16="http://schemas.microsoft.com/office/drawing/2014/main" id="{00A11ED3-2582-2449-9787-1329E78AE9F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650" y="2157273"/>
            <a:ext cx="1324874" cy="2655824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E8B341AF-B469-B62A-81D4-52475AB2831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1702" y="2020520"/>
            <a:ext cx="1983378" cy="2929331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8433DC90-25B5-4081-6D8B-8026A401EA1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9076" y="1805888"/>
            <a:ext cx="2210119" cy="307890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F6508F14-881C-9849-9989-5EE95476A43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998" y="5669889"/>
            <a:ext cx="9155998" cy="341571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749CE766-4FF5-8147-8C78-E6B38585C6E7}"/>
              </a:ext>
            </a:extLst>
          </p:cNvPr>
          <p:cNvSpPr txBox="1"/>
          <p:nvPr/>
        </p:nvSpPr>
        <p:spPr>
          <a:xfrm>
            <a:off x="2602980" y="4685613"/>
            <a:ext cx="7262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4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Leche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98C18D01-EE68-9A4A-950F-32EE6F4F9AC5}"/>
              </a:ext>
            </a:extLst>
          </p:cNvPr>
          <p:cNvSpPr txBox="1"/>
          <p:nvPr/>
        </p:nvSpPr>
        <p:spPr>
          <a:xfrm>
            <a:off x="4735216" y="4668085"/>
            <a:ext cx="679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4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Agua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F544855B-DCEB-3C46-BBAD-84125D2F9475}"/>
              </a:ext>
            </a:extLst>
          </p:cNvPr>
          <p:cNvSpPr txBox="1"/>
          <p:nvPr/>
        </p:nvSpPr>
        <p:spPr>
          <a:xfrm>
            <a:off x="1951391" y="3306439"/>
            <a:ext cx="3545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32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+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066EB4A5-3629-FE44-A92C-F2012864F1C7}"/>
              </a:ext>
            </a:extLst>
          </p:cNvPr>
          <p:cNvSpPr txBox="1"/>
          <p:nvPr/>
        </p:nvSpPr>
        <p:spPr>
          <a:xfrm>
            <a:off x="3941853" y="3306438"/>
            <a:ext cx="3433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32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ó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8B6E7DD3-BDB9-F3C2-408E-CEE56FC89597}"/>
              </a:ext>
            </a:extLst>
          </p:cNvPr>
          <p:cNvGrpSpPr/>
          <p:nvPr/>
        </p:nvGrpSpPr>
        <p:grpSpPr>
          <a:xfrm>
            <a:off x="5921096" y="2634773"/>
            <a:ext cx="3361855" cy="2494977"/>
            <a:chOff x="5921095" y="1777522"/>
            <a:chExt cx="3361855" cy="2494977"/>
          </a:xfrm>
        </p:grpSpPr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D2AE3981-1C7F-1D00-8EC6-735C1C98A80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069438">
              <a:off x="6382954" y="1777522"/>
              <a:ext cx="2899996" cy="1576085"/>
            </a:xfrm>
            <a:prstGeom prst="rect">
              <a:avLst/>
            </a:prstGeom>
          </p:spPr>
        </p:pic>
        <p:sp>
          <p:nvSpPr>
            <p:cNvPr id="15" name="CuadroTexto 14">
              <a:extLst>
                <a:ext uri="{FF2B5EF4-FFF2-40B4-BE49-F238E27FC236}">
                  <a16:creationId xmlns:a16="http://schemas.microsoft.com/office/drawing/2014/main" id="{BCF91F95-13FB-A84D-8A68-E6F5E4DF6C82}"/>
                </a:ext>
              </a:extLst>
            </p:cNvPr>
            <p:cNvSpPr txBox="1"/>
            <p:nvPr/>
          </p:nvSpPr>
          <p:spPr>
            <a:xfrm>
              <a:off x="6950384" y="3810834"/>
              <a:ext cx="6832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_tradnl" sz="2400" dirty="0">
                  <a:solidFill>
                    <a:schemeClr val="bg2">
                      <a:lumMod val="25000"/>
                    </a:schemeClr>
                  </a:solidFill>
                  <a:latin typeface="Futura Condensed Medium" panose="020B0602020204020303" pitchFamily="34" charset="-79"/>
                  <a:cs typeface="Futura Condensed Medium" panose="020B0602020204020303" pitchFamily="34" charset="-79"/>
                </a:rPr>
                <a:t>Hielo</a:t>
              </a:r>
            </a:p>
          </p:txBody>
        </p:sp>
        <p:sp>
          <p:nvSpPr>
            <p:cNvPr id="18" name="CuadroTexto 17">
              <a:extLst>
                <a:ext uri="{FF2B5EF4-FFF2-40B4-BE49-F238E27FC236}">
                  <a16:creationId xmlns:a16="http://schemas.microsoft.com/office/drawing/2014/main" id="{ECB42283-2FE1-1544-A35A-08553221D686}"/>
                </a:ext>
              </a:extLst>
            </p:cNvPr>
            <p:cNvSpPr txBox="1"/>
            <p:nvPr/>
          </p:nvSpPr>
          <p:spPr>
            <a:xfrm>
              <a:off x="5921095" y="2505326"/>
              <a:ext cx="35458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_tradnl" sz="3200" dirty="0">
                  <a:solidFill>
                    <a:schemeClr val="bg2">
                      <a:lumMod val="25000"/>
                    </a:schemeClr>
                  </a:solidFill>
                  <a:latin typeface="Futura Condensed Medium" panose="020B0602020204020303" pitchFamily="34" charset="-79"/>
                  <a:cs typeface="Futura Condensed Medium" panose="020B0602020204020303" pitchFamily="34" charset="-79"/>
                </a:rPr>
                <a:t>+</a:t>
              </a:r>
            </a:p>
          </p:txBody>
        </p:sp>
      </p:grpSp>
      <p:sp>
        <p:nvSpPr>
          <p:cNvPr id="24" name="Rectángulo 23">
            <a:extLst>
              <a:ext uri="{FF2B5EF4-FFF2-40B4-BE49-F238E27FC236}">
                <a16:creationId xmlns:a16="http://schemas.microsoft.com/office/drawing/2014/main" id="{F18A68A4-AF92-C431-CE3A-A8AFA549F5F4}"/>
              </a:ext>
            </a:extLst>
          </p:cNvPr>
          <p:cNvSpPr/>
          <p:nvPr/>
        </p:nvSpPr>
        <p:spPr>
          <a:xfrm>
            <a:off x="3971834" y="1193133"/>
            <a:ext cx="1710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MX" sz="4000" b="1" dirty="0">
                <a:solidFill>
                  <a:schemeClr val="bg2">
                    <a:lumMod val="25000"/>
                  </a:schemeClr>
                </a:solidFill>
                <a:latin typeface="Futura Condensed" panose="020B0602020204020303" pitchFamily="34" charset="-79"/>
                <a:ea typeface="Calibri" panose="020F0502020204030204" pitchFamily="34" charset="0"/>
                <a:cs typeface="Futura Condensed" panose="020B0602020204020303" pitchFamily="34" charset="-79"/>
              </a:rPr>
              <a:t>MEZCLA</a:t>
            </a:r>
          </a:p>
        </p:txBody>
      </p:sp>
    </p:spTree>
    <p:extLst>
      <p:ext uri="{BB962C8B-B14F-4D97-AF65-F5344CB8AC3E}">
        <p14:creationId xmlns:p14="http://schemas.microsoft.com/office/powerpoint/2010/main" val="4694721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928F4AD2-F8A7-9542-B131-B1959CC983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-11998" y="857494"/>
            <a:ext cx="9142274" cy="5143257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DCD8A8E2-D4F1-4549-B698-34398718EF31}"/>
              </a:ext>
            </a:extLst>
          </p:cNvPr>
          <p:cNvSpPr txBox="1"/>
          <p:nvPr/>
        </p:nvSpPr>
        <p:spPr>
          <a:xfrm>
            <a:off x="2471738" y="994116"/>
            <a:ext cx="51200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3200" b="1" dirty="0">
                <a:solidFill>
                  <a:schemeClr val="bg2">
                    <a:lumMod val="25000"/>
                  </a:schemeClr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LOS PRODUCTOS MÁS CAROS DE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A5AC15FF-4405-CD45-8B9C-17229CB5BE0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998" y="5668868"/>
            <a:ext cx="9155998" cy="341571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B201BE61-187A-2F4B-856B-97788B41B6CE}"/>
              </a:ext>
            </a:extLst>
          </p:cNvPr>
          <p:cNvSpPr txBox="1"/>
          <p:nvPr/>
        </p:nvSpPr>
        <p:spPr>
          <a:xfrm>
            <a:off x="2905257" y="5095968"/>
            <a:ext cx="31822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3200" b="1" dirty="0">
                <a:solidFill>
                  <a:schemeClr val="bg2">
                    <a:lumMod val="25000"/>
                  </a:schemeClr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¡AL MISMO PRECIO!</a:t>
            </a:r>
          </a:p>
        </p:txBody>
      </p:sp>
      <p:grpSp>
        <p:nvGrpSpPr>
          <p:cNvPr id="21" name="Grupo 20">
            <a:extLst>
              <a:ext uri="{FF2B5EF4-FFF2-40B4-BE49-F238E27FC236}">
                <a16:creationId xmlns:a16="http://schemas.microsoft.com/office/drawing/2014/main" id="{FAD53B4A-A46C-4918-EE6B-273ECC3A898D}"/>
              </a:ext>
            </a:extLst>
          </p:cNvPr>
          <p:cNvGrpSpPr/>
          <p:nvPr/>
        </p:nvGrpSpPr>
        <p:grpSpPr>
          <a:xfrm>
            <a:off x="334174" y="1802618"/>
            <a:ext cx="8324447" cy="3335120"/>
            <a:chOff x="434137" y="731985"/>
            <a:chExt cx="8324447" cy="3335120"/>
          </a:xfrm>
        </p:grpSpPr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CC52A17A-85EC-98C9-F6AA-E07BB9320380}"/>
                </a:ext>
              </a:extLst>
            </p:cNvPr>
            <p:cNvGrpSpPr/>
            <p:nvPr/>
          </p:nvGrpSpPr>
          <p:grpSpPr>
            <a:xfrm>
              <a:off x="1164490" y="731985"/>
              <a:ext cx="2629512" cy="2629512"/>
              <a:chOff x="1100855" y="783572"/>
              <a:chExt cx="2739471" cy="2739471"/>
            </a:xfrm>
          </p:grpSpPr>
          <p:pic>
            <p:nvPicPr>
              <p:cNvPr id="15" name="Imagen 14">
                <a:extLst>
                  <a:ext uri="{FF2B5EF4-FFF2-40B4-BE49-F238E27FC236}">
                    <a16:creationId xmlns:a16="http://schemas.microsoft.com/office/drawing/2014/main" id="{FCD75056-5CFC-C1CA-32E1-7CC9838138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00855" y="783572"/>
                <a:ext cx="2739471" cy="2739471"/>
              </a:xfrm>
              <a:prstGeom prst="rect">
                <a:avLst/>
              </a:prstGeom>
            </p:spPr>
          </p:pic>
          <p:pic>
            <p:nvPicPr>
              <p:cNvPr id="12" name="Imagen 11" descr="Un letrero de color rosa&#10;&#10;Descripción generada automáticamente con confianza media">
                <a:extLst>
                  <a:ext uri="{FF2B5EF4-FFF2-40B4-BE49-F238E27FC236}">
                    <a16:creationId xmlns:a16="http://schemas.microsoft.com/office/drawing/2014/main" id="{5A863FD1-B6A0-164E-98A0-E3680D8240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934741" y="1095008"/>
                <a:ext cx="1098830" cy="2202701"/>
              </a:xfrm>
              <a:prstGeom prst="rect">
                <a:avLst/>
              </a:prstGeom>
            </p:spPr>
          </p:pic>
        </p:grpSp>
        <p:sp>
          <p:nvSpPr>
            <p:cNvPr id="18" name="CuadroTexto 17">
              <a:extLst>
                <a:ext uri="{FF2B5EF4-FFF2-40B4-BE49-F238E27FC236}">
                  <a16:creationId xmlns:a16="http://schemas.microsoft.com/office/drawing/2014/main" id="{97D0F1AE-07D1-7A46-B2D6-A604F62E21EA}"/>
                </a:ext>
              </a:extLst>
            </p:cNvPr>
            <p:cNvSpPr txBox="1"/>
            <p:nvPr/>
          </p:nvSpPr>
          <p:spPr>
            <a:xfrm>
              <a:off x="4385147" y="3420774"/>
              <a:ext cx="43734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dirty="0">
                  <a:solidFill>
                    <a:schemeClr val="bg2">
                      <a:lumMod val="25000"/>
                    </a:schemeClr>
                  </a:solidFill>
                  <a:latin typeface="Futura Condensed Medium" panose="020B0602020204020303" pitchFamily="34" charset="-79"/>
                  <a:cs typeface="Futura Condensed Medium" panose="020B0602020204020303" pitchFamily="34" charset="-79"/>
                </a:rPr>
                <a:t>LA COMBINACIÓN DE LOS SUPLEMENTOS ALIMENTCIOS DE USO COSMÉTICO Y ANTI-EDAD MÁS CAROS DEL MERCADO</a:t>
              </a:r>
            </a:p>
          </p:txBody>
        </p:sp>
        <p:grpSp>
          <p:nvGrpSpPr>
            <p:cNvPr id="6" name="Grupo 5">
              <a:extLst>
                <a:ext uri="{FF2B5EF4-FFF2-40B4-BE49-F238E27FC236}">
                  <a16:creationId xmlns:a16="http://schemas.microsoft.com/office/drawing/2014/main" id="{F5F5CBA9-419B-661C-38A5-8738FA397FC0}"/>
                </a:ext>
              </a:extLst>
            </p:cNvPr>
            <p:cNvGrpSpPr/>
            <p:nvPr/>
          </p:nvGrpSpPr>
          <p:grpSpPr>
            <a:xfrm>
              <a:off x="4980725" y="761513"/>
              <a:ext cx="3182281" cy="2629512"/>
              <a:chOff x="4536798" y="808285"/>
              <a:chExt cx="3315355" cy="2739471"/>
            </a:xfrm>
          </p:grpSpPr>
          <p:pic>
            <p:nvPicPr>
              <p:cNvPr id="13" name="Imagen 12">
                <a:extLst>
                  <a:ext uri="{FF2B5EF4-FFF2-40B4-BE49-F238E27FC236}">
                    <a16:creationId xmlns:a16="http://schemas.microsoft.com/office/drawing/2014/main" id="{63E510F0-D9CE-D3F3-963C-60E31DC270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112682" y="808285"/>
                <a:ext cx="2739471" cy="2739471"/>
              </a:xfrm>
              <a:prstGeom prst="rect">
                <a:avLst/>
              </a:prstGeom>
            </p:spPr>
          </p:pic>
          <p:pic>
            <p:nvPicPr>
              <p:cNvPr id="11" name="Imagen 10">
                <a:extLst>
                  <a:ext uri="{FF2B5EF4-FFF2-40B4-BE49-F238E27FC236}">
                    <a16:creationId xmlns:a16="http://schemas.microsoft.com/office/drawing/2014/main" id="{52E1BF1F-EB2E-F95E-A697-DDC77DBA153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36798" y="1265022"/>
                <a:ext cx="3182282" cy="2121521"/>
              </a:xfrm>
              <a:prstGeom prst="rect">
                <a:avLst/>
              </a:prstGeom>
            </p:spPr>
          </p:pic>
        </p:grpSp>
        <p:grpSp>
          <p:nvGrpSpPr>
            <p:cNvPr id="20" name="Grupo 19">
              <a:extLst>
                <a:ext uri="{FF2B5EF4-FFF2-40B4-BE49-F238E27FC236}">
                  <a16:creationId xmlns:a16="http://schemas.microsoft.com/office/drawing/2014/main" id="{3F12A841-2C4B-1631-2284-740A0A433611}"/>
                </a:ext>
              </a:extLst>
            </p:cNvPr>
            <p:cNvGrpSpPr/>
            <p:nvPr/>
          </p:nvGrpSpPr>
          <p:grpSpPr>
            <a:xfrm>
              <a:off x="434137" y="3420774"/>
              <a:ext cx="3951010" cy="646331"/>
              <a:chOff x="545387" y="3415831"/>
              <a:chExt cx="3951010" cy="646331"/>
            </a:xfrm>
          </p:grpSpPr>
          <p:sp>
            <p:nvSpPr>
              <p:cNvPr id="10" name="CuadroTexto 9">
                <a:extLst>
                  <a:ext uri="{FF2B5EF4-FFF2-40B4-BE49-F238E27FC236}">
                    <a16:creationId xmlns:a16="http://schemas.microsoft.com/office/drawing/2014/main" id="{72732663-4D64-874B-93BB-F4B1C67B85BA}"/>
                  </a:ext>
                </a:extLst>
              </p:cNvPr>
              <p:cNvSpPr txBox="1"/>
              <p:nvPr/>
            </p:nvSpPr>
            <p:spPr>
              <a:xfrm>
                <a:off x="545387" y="3415831"/>
                <a:ext cx="395101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_tradnl" dirty="0">
                    <a:solidFill>
                      <a:schemeClr val="bg2">
                        <a:lumMod val="25000"/>
                      </a:schemeClr>
                    </a:solidFill>
                    <a:latin typeface="Futura Condensed Medium" panose="020B0602020204020303" pitchFamily="34" charset="-79"/>
                    <a:cs typeface="Futura Condensed Medium" panose="020B0602020204020303" pitchFamily="34" charset="-79"/>
                  </a:rPr>
                  <a:t>70% DE                     POR TOMA MÁS</a:t>
                </a:r>
              </a:p>
              <a:p>
                <a:pPr algn="ctr"/>
                <a:r>
                  <a:rPr lang="es-ES_tradnl" dirty="0">
                    <a:solidFill>
                      <a:schemeClr val="bg2">
                        <a:lumMod val="25000"/>
                      </a:schemeClr>
                    </a:solidFill>
                    <a:latin typeface="Futura Condensed Medium" panose="020B0602020204020303" pitchFamily="34" charset="-79"/>
                    <a:cs typeface="Futura Condensed Medium" panose="020B0602020204020303" pitchFamily="34" charset="-79"/>
                  </a:rPr>
                  <a:t>LAS 2 PROTEÍNAS DE LA MEJOR BIODISPONIBILIDAD</a:t>
                </a:r>
              </a:p>
            </p:txBody>
          </p:sp>
          <p:pic>
            <p:nvPicPr>
              <p:cNvPr id="19" name="Imagen 18">
                <a:extLst>
                  <a:ext uri="{FF2B5EF4-FFF2-40B4-BE49-F238E27FC236}">
                    <a16:creationId xmlns:a16="http://schemas.microsoft.com/office/drawing/2014/main" id="{2399E55C-3E56-1676-4B15-6836721D6A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790598" y="3467538"/>
                <a:ext cx="913682" cy="238085"/>
              </a:xfrm>
              <a:prstGeom prst="rect">
                <a:avLst/>
              </a:prstGeom>
            </p:spPr>
          </p:pic>
        </p:grpSp>
      </p:grpSp>
      <p:pic>
        <p:nvPicPr>
          <p:cNvPr id="26" name="Imagen 25">
            <a:extLst>
              <a:ext uri="{FF2B5EF4-FFF2-40B4-BE49-F238E27FC236}">
                <a16:creationId xmlns:a16="http://schemas.microsoft.com/office/drawing/2014/main" id="{ADE9CF15-3DBA-A61E-114F-E0C538F16D4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9674" y="1599125"/>
            <a:ext cx="2264229" cy="552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6866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="">
      <p:transition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28042E8D-6D0B-24EC-D499-7924C725F3E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16"/>
          <a:stretch/>
        </p:blipFill>
        <p:spPr>
          <a:xfrm>
            <a:off x="0" y="838716"/>
            <a:ext cx="9144000" cy="4812639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97B2EDB1-950B-7942-BF95-993B1E0ACA9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998" y="5669889"/>
            <a:ext cx="9155998" cy="341571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4DE5CFCB-70DD-574C-ABBB-F50EAA52AA7B}"/>
              </a:ext>
            </a:extLst>
          </p:cNvPr>
          <p:cNvSpPr txBox="1"/>
          <p:nvPr/>
        </p:nvSpPr>
        <p:spPr>
          <a:xfrm>
            <a:off x="468204" y="1498240"/>
            <a:ext cx="29191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32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HOT CAKES MÁXIMOS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F75C754C-1C13-AB4A-8ADF-2B7CB9DB9ADB}"/>
              </a:ext>
            </a:extLst>
          </p:cNvPr>
          <p:cNvSpPr txBox="1"/>
          <p:nvPr/>
        </p:nvSpPr>
        <p:spPr>
          <a:xfrm>
            <a:off x="4566002" y="967907"/>
            <a:ext cx="13926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400" dirty="0">
                <a:solidFill>
                  <a:srgbClr val="D21873"/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1 </a:t>
            </a:r>
            <a:r>
              <a:rPr lang="es-ES_tradnl" sz="24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porción de</a:t>
            </a:r>
            <a:endParaRPr lang="es-ES_tradnl" sz="2400" dirty="0">
              <a:solidFill>
                <a:srgbClr val="92D050"/>
              </a:solidFill>
              <a:latin typeface="Futura Condensed Medium" panose="020B0602020204020303" pitchFamily="34" charset="-79"/>
              <a:cs typeface="Futura Condensed Medium" panose="020B0602020204020303" pitchFamily="34" charset="-79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FEABF8EB-F2CF-5047-AB0F-6C5DB53DFEC3}"/>
              </a:ext>
            </a:extLst>
          </p:cNvPr>
          <p:cNvSpPr txBox="1"/>
          <p:nvPr/>
        </p:nvSpPr>
        <p:spPr>
          <a:xfrm>
            <a:off x="4566002" y="1498240"/>
            <a:ext cx="20577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400" dirty="0">
                <a:solidFill>
                  <a:srgbClr val="D21873"/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1 </a:t>
            </a:r>
            <a:r>
              <a:rPr lang="es-ES_tradnl" sz="24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plátano completo</a:t>
            </a:r>
            <a:endParaRPr lang="es-ES_tradnl" sz="2400" dirty="0">
              <a:solidFill>
                <a:srgbClr val="92D050"/>
              </a:solidFill>
              <a:latin typeface="Futura Condensed Medium" panose="020B0602020204020303" pitchFamily="34" charset="-79"/>
              <a:cs typeface="Futura Condensed Medium" panose="020B0602020204020303" pitchFamily="34" charset="-79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7A6FDEE1-73CB-8A4E-90FC-1F6B0C9C61DB}"/>
              </a:ext>
            </a:extLst>
          </p:cNvPr>
          <p:cNvSpPr txBox="1"/>
          <p:nvPr/>
        </p:nvSpPr>
        <p:spPr>
          <a:xfrm>
            <a:off x="4566001" y="2028573"/>
            <a:ext cx="2405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400" dirty="0">
                <a:solidFill>
                  <a:srgbClr val="D21873"/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1 </a:t>
            </a:r>
            <a:r>
              <a:rPr lang="es-ES_tradnl" sz="24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cucharadita de cacao</a:t>
            </a:r>
            <a:endParaRPr lang="es-ES_tradnl" sz="2400" dirty="0">
              <a:solidFill>
                <a:srgbClr val="92D050"/>
              </a:solidFill>
              <a:latin typeface="Futura Condensed Medium" panose="020B0602020204020303" pitchFamily="34" charset="-79"/>
              <a:cs typeface="Futura Condensed Medium" panose="020B0602020204020303" pitchFamily="34" charset="-79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E1323653-DB75-4E49-BC46-E88F62AEC5D0}"/>
              </a:ext>
            </a:extLst>
          </p:cNvPr>
          <p:cNvSpPr txBox="1"/>
          <p:nvPr/>
        </p:nvSpPr>
        <p:spPr>
          <a:xfrm>
            <a:off x="4566001" y="2558906"/>
            <a:ext cx="24981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400" dirty="0">
                <a:solidFill>
                  <a:srgbClr val="D21873"/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1 </a:t>
            </a:r>
            <a:r>
              <a:rPr lang="es-ES_tradnl" sz="24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cucharadita de canela</a:t>
            </a:r>
            <a:endParaRPr lang="es-ES_tradnl" sz="2400" dirty="0">
              <a:solidFill>
                <a:srgbClr val="92D050"/>
              </a:solidFill>
              <a:latin typeface="Futura Condensed Medium" panose="020B0602020204020303" pitchFamily="34" charset="-79"/>
              <a:cs typeface="Futura Condensed Medium" panose="020B0602020204020303" pitchFamily="34" charset="-79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FD3B4EF4-FEF5-754A-8AC0-A9325D1420B0}"/>
              </a:ext>
            </a:extLst>
          </p:cNvPr>
          <p:cNvSpPr txBox="1"/>
          <p:nvPr/>
        </p:nvSpPr>
        <p:spPr>
          <a:xfrm>
            <a:off x="4566001" y="3089239"/>
            <a:ext cx="24393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400" dirty="0">
                <a:solidFill>
                  <a:srgbClr val="D21873"/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½ </a:t>
            </a:r>
            <a:r>
              <a:rPr lang="es-ES_tradnl" sz="24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taza de avena cruda</a:t>
            </a:r>
            <a:endParaRPr lang="es-ES_tradnl" sz="2400" dirty="0">
              <a:solidFill>
                <a:srgbClr val="92D050"/>
              </a:solidFill>
              <a:latin typeface="Futura Condensed Medium" panose="020B0602020204020303" pitchFamily="34" charset="-79"/>
              <a:cs typeface="Futura Condensed Medium" panose="020B0602020204020303" pitchFamily="34" charset="-79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5D5E9E3D-6D8D-3746-87AC-81B2EDBB2AF9}"/>
              </a:ext>
            </a:extLst>
          </p:cNvPr>
          <p:cNvSpPr txBox="1"/>
          <p:nvPr/>
        </p:nvSpPr>
        <p:spPr>
          <a:xfrm>
            <a:off x="4566002" y="3619572"/>
            <a:ext cx="18900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400" dirty="0">
                <a:solidFill>
                  <a:srgbClr val="D21873"/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2 </a:t>
            </a:r>
            <a:r>
              <a:rPr lang="es-ES_tradnl" sz="24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claras de huevo</a:t>
            </a:r>
            <a:endParaRPr lang="es-ES_tradnl" sz="2400" dirty="0">
              <a:solidFill>
                <a:srgbClr val="92D050"/>
              </a:solidFill>
              <a:latin typeface="Futura Condensed Medium" panose="020B0602020204020303" pitchFamily="34" charset="-79"/>
              <a:cs typeface="Futura Condensed Medium" panose="020B0602020204020303" pitchFamily="34" charset="-79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7058049A-9D30-3D40-A7E3-6D87934AD46C}"/>
              </a:ext>
            </a:extLst>
          </p:cNvPr>
          <p:cNvSpPr txBox="1"/>
          <p:nvPr/>
        </p:nvSpPr>
        <p:spPr>
          <a:xfrm>
            <a:off x="4566002" y="4149904"/>
            <a:ext cx="44996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80"/>
              </a:lnSpc>
            </a:pPr>
            <a:r>
              <a:rPr lang="es-ES_tradnl" sz="2400" dirty="0">
                <a:solidFill>
                  <a:srgbClr val="D21873"/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¼ </a:t>
            </a:r>
            <a:r>
              <a:rPr lang="es-ES_tradnl" sz="24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taza de leche deslactosada light</a:t>
            </a:r>
          </a:p>
          <a:p>
            <a:pPr>
              <a:lnSpc>
                <a:spcPts val="2380"/>
              </a:lnSpc>
            </a:pPr>
            <a:r>
              <a:rPr lang="es-ES_tradnl" sz="24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(para texturizar)</a:t>
            </a:r>
            <a:endParaRPr lang="es-ES_tradnl" sz="2400" dirty="0">
              <a:solidFill>
                <a:srgbClr val="92D050"/>
              </a:solidFill>
              <a:latin typeface="Futura Condensed Medium" panose="020B0602020204020303" pitchFamily="34" charset="-79"/>
              <a:cs typeface="Futura Condensed Medium" panose="020B0602020204020303" pitchFamily="34" charset="-79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B636F428-B323-6C43-BBAB-EFEAC94BAB4C}"/>
              </a:ext>
            </a:extLst>
          </p:cNvPr>
          <p:cNvSpPr txBox="1"/>
          <p:nvPr/>
        </p:nvSpPr>
        <p:spPr>
          <a:xfrm>
            <a:off x="4566002" y="4926460"/>
            <a:ext cx="32743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80"/>
              </a:lnSpc>
            </a:pPr>
            <a:r>
              <a:rPr lang="es-ES_tradnl" sz="2400" dirty="0">
                <a:solidFill>
                  <a:srgbClr val="D21873"/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1 </a:t>
            </a:r>
            <a:r>
              <a:rPr lang="es-ES_tradnl" sz="24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cuadrito de mantequilla light (para el sartén)</a:t>
            </a:r>
            <a:endParaRPr lang="es-ES_tradnl" sz="2400" dirty="0">
              <a:solidFill>
                <a:srgbClr val="92D050"/>
              </a:solidFill>
              <a:latin typeface="Futura Condensed Medium" panose="020B0602020204020303" pitchFamily="34" charset="-79"/>
              <a:cs typeface="Futura Condensed Medium" panose="020B0602020204020303" pitchFamily="34" charset="-79"/>
            </a:endParaRPr>
          </a:p>
        </p:txBody>
      </p:sp>
      <p:pic>
        <p:nvPicPr>
          <p:cNvPr id="6" name="Picture 2" descr="Descargables | Kromasol Distribuidores">
            <a:extLst>
              <a:ext uri="{FF2B5EF4-FFF2-40B4-BE49-F238E27FC236}">
                <a16:creationId xmlns:a16="http://schemas.microsoft.com/office/drawing/2014/main" id="{4F59E71A-E44A-7A3F-4D46-2CD584A2F1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30109" y="1059035"/>
            <a:ext cx="835145" cy="278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72279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7E66529F-743E-5142-B3B0-7D7B03F10E2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-5136" y="857251"/>
            <a:ext cx="9142274" cy="514325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A9C3329E-D5CA-634C-A178-A0041CA5857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998" y="5669889"/>
            <a:ext cx="9155998" cy="341571"/>
          </a:xfrm>
          <a:prstGeom prst="rect">
            <a:avLst/>
          </a:prstGeom>
        </p:spPr>
      </p:pic>
      <p:pic>
        <p:nvPicPr>
          <p:cNvPr id="8" name="Imagen 7" descr="Un letrero de color rosa&#10;&#10;Descripción generada automáticamente con confianza media">
            <a:extLst>
              <a:ext uri="{FF2B5EF4-FFF2-40B4-BE49-F238E27FC236}">
                <a16:creationId xmlns:a16="http://schemas.microsoft.com/office/drawing/2014/main" id="{BFBADC10-EF1C-3A41-A384-61E3A292730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59" y="2303387"/>
            <a:ext cx="1364485" cy="2735227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ED9124A0-9FE0-704E-B9D2-9AD9FA6041C1}"/>
              </a:ext>
            </a:extLst>
          </p:cNvPr>
          <p:cNvSpPr/>
          <p:nvPr/>
        </p:nvSpPr>
        <p:spPr>
          <a:xfrm>
            <a:off x="2110448" y="3259461"/>
            <a:ext cx="81956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ES" sz="6600" dirty="0">
                <a:solidFill>
                  <a:srgbClr val="FF2F92"/>
                </a:solidFill>
                <a:latin typeface="Futura Condensed Medium" panose="020B0602020204020303" pitchFamily="34" charset="-79"/>
                <a:ea typeface="Calibri" panose="020F0502020204030204" pitchFamily="34" charset="0"/>
                <a:cs typeface="Futura Condensed Medium" panose="020B0602020204020303" pitchFamily="34" charset="-79"/>
              </a:rPr>
              <a:t>+</a:t>
            </a:r>
            <a:endParaRPr lang="es-MX" sz="6600" dirty="0">
              <a:solidFill>
                <a:srgbClr val="FF2F92"/>
              </a:solidFill>
              <a:latin typeface="Futura Condensed Medium" panose="020B0602020204020303" pitchFamily="34" charset="-79"/>
              <a:ea typeface="Calibri" panose="020F0502020204030204" pitchFamily="34" charset="0"/>
              <a:cs typeface="Futura Condensed Medium" panose="020B0602020204020303" pitchFamily="34" charset="-79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8AFA9239-9EC8-835A-D704-67EB27D15024}"/>
              </a:ext>
            </a:extLst>
          </p:cNvPr>
          <p:cNvGrpSpPr/>
          <p:nvPr/>
        </p:nvGrpSpPr>
        <p:grpSpPr>
          <a:xfrm>
            <a:off x="4863080" y="3351795"/>
            <a:ext cx="4190941" cy="1015663"/>
            <a:chOff x="4882063" y="1898488"/>
            <a:chExt cx="4190941" cy="1015663"/>
          </a:xfrm>
        </p:grpSpPr>
        <p:sp>
          <p:nvSpPr>
            <p:cNvPr id="6" name="Rectángulo 5">
              <a:extLst>
                <a:ext uri="{FF2B5EF4-FFF2-40B4-BE49-F238E27FC236}">
                  <a16:creationId xmlns:a16="http://schemas.microsoft.com/office/drawing/2014/main" id="{83FB8A00-B7B0-EB44-B3E0-0FAEFA8B53AB}"/>
                </a:ext>
              </a:extLst>
            </p:cNvPr>
            <p:cNvSpPr/>
            <p:nvPr/>
          </p:nvSpPr>
          <p:spPr>
            <a:xfrm>
              <a:off x="4882063" y="1898488"/>
              <a:ext cx="4190941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380"/>
                </a:lnSpc>
              </a:pPr>
              <a:r>
                <a:rPr lang="es-ES" sz="2400" dirty="0">
                  <a:solidFill>
                    <a:schemeClr val="bg2">
                      <a:lumMod val="25000"/>
                    </a:schemeClr>
                  </a:solidFill>
                  <a:latin typeface="Futura Condensed Medium" panose="020B0602020204020303" pitchFamily="34" charset="-79"/>
                  <a:ea typeface="Calibri" panose="020F0502020204030204" pitchFamily="34" charset="0"/>
                  <a:cs typeface="Futura Condensed Medium" panose="020B0602020204020303" pitchFamily="34" charset="-79"/>
                </a:rPr>
                <a:t>2 medidas de                con leche deslactosada aportan </a:t>
              </a:r>
              <a:r>
                <a:rPr lang="es-ES" sz="2400" b="1" dirty="0">
                  <a:solidFill>
                    <a:srgbClr val="FF2F92"/>
                  </a:solidFill>
                  <a:latin typeface="Futura Condensed" panose="020B0602020204020303" pitchFamily="34" charset="-79"/>
                  <a:ea typeface="Calibri" panose="020F0502020204030204" pitchFamily="34" charset="0"/>
                  <a:cs typeface="Futura Condensed" panose="020B0602020204020303" pitchFamily="34" charset="-79"/>
                </a:rPr>
                <a:t>25 gramos de proteína</a:t>
              </a:r>
              <a:endParaRPr lang="es-MX" sz="2400" b="1" dirty="0">
                <a:solidFill>
                  <a:srgbClr val="FF2F92"/>
                </a:solidFill>
                <a:latin typeface="Futura Condensed" panose="020B0602020204020303" pitchFamily="34" charset="-79"/>
                <a:ea typeface="Calibri" panose="020F0502020204030204" pitchFamily="34" charset="0"/>
                <a:cs typeface="Futura Condensed" panose="020B0602020204020303" pitchFamily="34" charset="-79"/>
              </a:endParaRPr>
            </a:p>
          </p:txBody>
        </p:sp>
        <p:pic>
          <p:nvPicPr>
            <p:cNvPr id="13" name="Picture 2" descr="Descargables | Kromasol Distribuidores">
              <a:extLst>
                <a:ext uri="{FF2B5EF4-FFF2-40B4-BE49-F238E27FC236}">
                  <a16:creationId xmlns:a16="http://schemas.microsoft.com/office/drawing/2014/main" id="{AF99D0C9-925E-1917-5442-E122D199C26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352544" y="1908998"/>
              <a:ext cx="835145" cy="2785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4" name="Imagen 13">
            <a:extLst>
              <a:ext uri="{FF2B5EF4-FFF2-40B4-BE49-F238E27FC236}">
                <a16:creationId xmlns:a16="http://schemas.microsoft.com/office/drawing/2014/main" id="{3E3414CC-9D39-8AD1-796D-2F4E41F2E92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0736" y="2154691"/>
            <a:ext cx="2210119" cy="3078907"/>
          </a:xfrm>
          <a:prstGeom prst="rect">
            <a:avLst/>
          </a:prstGeom>
        </p:spPr>
      </p:pic>
      <p:sp>
        <p:nvSpPr>
          <p:cNvPr id="16" name="Rectángulo 15">
            <a:extLst>
              <a:ext uri="{FF2B5EF4-FFF2-40B4-BE49-F238E27FC236}">
                <a16:creationId xmlns:a16="http://schemas.microsoft.com/office/drawing/2014/main" id="{0162E2A8-DE2C-6224-C691-58C59321EA47}"/>
              </a:ext>
            </a:extLst>
          </p:cNvPr>
          <p:cNvSpPr/>
          <p:nvPr/>
        </p:nvSpPr>
        <p:spPr>
          <a:xfrm>
            <a:off x="2846239" y="3348133"/>
            <a:ext cx="149911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380"/>
              </a:lnSpc>
            </a:pPr>
            <a:r>
              <a:rPr lang="es-ES" sz="20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ea typeface="Calibri" panose="020F0502020204030204" pitchFamily="34" charset="0"/>
                <a:cs typeface="Futura Condensed Medium" panose="020B0602020204020303" pitchFamily="34" charset="-79"/>
              </a:rPr>
              <a:t>Leche deslactosada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1D4AF861-0709-0988-C709-8809968DDD15}"/>
              </a:ext>
            </a:extLst>
          </p:cNvPr>
          <p:cNvSpPr/>
          <p:nvPr/>
        </p:nvSpPr>
        <p:spPr>
          <a:xfrm>
            <a:off x="1777941" y="1516047"/>
            <a:ext cx="61702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MX" sz="4000" b="1" dirty="0">
                <a:solidFill>
                  <a:schemeClr val="bg2">
                    <a:lumMod val="25000"/>
                  </a:schemeClr>
                </a:solidFill>
                <a:latin typeface="Futura Condensed" panose="020B0602020204020303" pitchFamily="34" charset="-79"/>
                <a:ea typeface="Calibri" panose="020F0502020204030204" pitchFamily="34" charset="0"/>
                <a:cs typeface="Futura Condensed" panose="020B0602020204020303" pitchFamily="34" charset="-79"/>
              </a:rPr>
              <a:t>INCREMENTA MASA MUSCULAR</a:t>
            </a:r>
          </a:p>
        </p:txBody>
      </p:sp>
    </p:spTree>
    <p:extLst>
      <p:ext uri="{BB962C8B-B14F-4D97-AF65-F5344CB8AC3E}">
        <p14:creationId xmlns:p14="http://schemas.microsoft.com/office/powerpoint/2010/main" val="26367377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="">
      <p:transition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DF3F5AF6-25D1-6145-6630-DA30CCFFD78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31771"/>
            <a:ext cx="9144000" cy="4863596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A9C3329E-D5CA-634C-A178-A0041CA5857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998" y="5669889"/>
            <a:ext cx="9155998" cy="341571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83FB8A00-B7B0-EB44-B3E0-0FAEFA8B53AB}"/>
              </a:ext>
            </a:extLst>
          </p:cNvPr>
          <p:cNvSpPr/>
          <p:nvPr/>
        </p:nvSpPr>
        <p:spPr>
          <a:xfrm>
            <a:off x="127869" y="1669106"/>
            <a:ext cx="331922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380"/>
              </a:lnSpc>
            </a:pPr>
            <a:r>
              <a:rPr lang="es-ES" sz="2400" dirty="0">
                <a:solidFill>
                  <a:schemeClr val="bg1"/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Si quieres incrementar masa muscular tienes que consumir </a:t>
            </a:r>
            <a:r>
              <a:rPr lang="es-ES" sz="2400" b="1" dirty="0">
                <a:solidFill>
                  <a:schemeClr val="bg1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1.5 gramos </a:t>
            </a:r>
            <a:r>
              <a:rPr lang="es-ES" sz="2400" dirty="0">
                <a:solidFill>
                  <a:schemeClr val="bg1"/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de proteína de calidad por cada kilo de peso. </a:t>
            </a:r>
            <a:endParaRPr lang="es-MX" sz="2400" dirty="0">
              <a:solidFill>
                <a:schemeClr val="bg1"/>
              </a:solidFill>
              <a:latin typeface="Futura Condensed Medium" panose="020B0602020204020303" pitchFamily="34" charset="-79"/>
              <a:ea typeface="Calibri" panose="020F0502020204030204" pitchFamily="34" charset="0"/>
              <a:cs typeface="Futura Condensed Medium" panose="020B0602020204020303" pitchFamily="34" charset="-79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17441C2D-26F5-E244-9223-162866199097}"/>
              </a:ext>
            </a:extLst>
          </p:cNvPr>
          <p:cNvGraphicFramePr>
            <a:graphicFrameLocks noGrp="1"/>
          </p:cNvGraphicFramePr>
          <p:nvPr/>
        </p:nvGraphicFramePr>
        <p:xfrm>
          <a:off x="226545" y="3317091"/>
          <a:ext cx="2595817" cy="18288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767398">
                  <a:extLst>
                    <a:ext uri="{9D8B030D-6E8A-4147-A177-3AD203B41FA5}">
                      <a16:colId xmlns:a16="http://schemas.microsoft.com/office/drawing/2014/main" val="1177680171"/>
                    </a:ext>
                  </a:extLst>
                </a:gridCol>
                <a:gridCol w="1828419">
                  <a:extLst>
                    <a:ext uri="{9D8B030D-6E8A-4147-A177-3AD203B41FA5}">
                      <a16:colId xmlns:a16="http://schemas.microsoft.com/office/drawing/2014/main" val="279530727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s-ES" sz="2400" b="0" i="0" dirty="0">
                          <a:solidFill>
                            <a:schemeClr val="bg1"/>
                          </a:solidFill>
                          <a:effectLst/>
                          <a:latin typeface="Futura Condensed Medium" panose="020B0602020204020303" pitchFamily="34" charset="-79"/>
                          <a:cs typeface="Futura Condensed Medium" panose="020B0602020204020303" pitchFamily="34" charset="-79"/>
                        </a:rPr>
                        <a:t>PESO</a:t>
                      </a:r>
                      <a:endParaRPr lang="es-MX" sz="2400" b="0" i="0" dirty="0">
                        <a:solidFill>
                          <a:schemeClr val="bg1"/>
                        </a:solidFill>
                        <a:effectLst/>
                        <a:latin typeface="Futura Condensed Medium" panose="020B0602020204020303" pitchFamily="34" charset="-79"/>
                        <a:ea typeface="Calibri" panose="020F0502020204030204" pitchFamily="34" charset="0"/>
                        <a:cs typeface="Futura Condensed Medium" panose="020B0602020204020303" pitchFamily="34" charset="-79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b="0" i="0" dirty="0">
                          <a:solidFill>
                            <a:schemeClr val="bg1"/>
                          </a:solidFill>
                          <a:effectLst/>
                          <a:latin typeface="Futura Condensed Medium" panose="020B0602020204020303" pitchFamily="34" charset="-79"/>
                          <a:cs typeface="Futura Condensed Medium" panose="020B0602020204020303" pitchFamily="34" charset="-79"/>
                        </a:rPr>
                        <a:t>PROTEÍNA AL DÍA</a:t>
                      </a:r>
                      <a:endParaRPr lang="es-MX" sz="2400" b="0" i="0" dirty="0">
                        <a:solidFill>
                          <a:schemeClr val="bg1"/>
                        </a:solidFill>
                        <a:effectLst/>
                        <a:latin typeface="Futura Condensed Medium" panose="020B0602020204020303" pitchFamily="34" charset="-79"/>
                        <a:ea typeface="Calibri" panose="020F0502020204030204" pitchFamily="34" charset="0"/>
                        <a:cs typeface="Futura Condensed Medium" panose="020B0602020204020303" pitchFamily="34" charset="-79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34987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s-ES" sz="2400" b="0" i="0" dirty="0">
                          <a:solidFill>
                            <a:schemeClr val="bg1"/>
                          </a:solidFill>
                          <a:effectLst/>
                          <a:latin typeface="Futura Condensed Medium" panose="020B0602020204020303" pitchFamily="34" charset="-79"/>
                          <a:cs typeface="Futura Condensed Medium" panose="020B0602020204020303" pitchFamily="34" charset="-79"/>
                        </a:rPr>
                        <a:t>50 Kg</a:t>
                      </a:r>
                      <a:endParaRPr lang="es-MX" sz="2400" b="0" i="0" dirty="0">
                        <a:solidFill>
                          <a:schemeClr val="bg1"/>
                        </a:solidFill>
                        <a:effectLst/>
                        <a:latin typeface="Futura Condensed Medium" panose="020B0602020204020303" pitchFamily="34" charset="-79"/>
                        <a:ea typeface="Calibri" panose="020F0502020204030204" pitchFamily="34" charset="0"/>
                        <a:cs typeface="Futura Condensed Medium" panose="020B0602020204020303" pitchFamily="34" charset="-79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b="0" i="0" dirty="0">
                          <a:solidFill>
                            <a:schemeClr val="bg1"/>
                          </a:solidFill>
                          <a:effectLst/>
                          <a:latin typeface="Futura Condensed Medium" panose="020B0602020204020303" pitchFamily="34" charset="-79"/>
                          <a:cs typeface="Futura Condensed Medium" panose="020B0602020204020303" pitchFamily="34" charset="-79"/>
                        </a:rPr>
                        <a:t>75 gr</a:t>
                      </a:r>
                      <a:endParaRPr lang="es-MX" sz="2400" b="0" i="0" dirty="0">
                        <a:solidFill>
                          <a:schemeClr val="bg1"/>
                        </a:solidFill>
                        <a:effectLst/>
                        <a:latin typeface="Futura Condensed Medium" panose="020B0602020204020303" pitchFamily="34" charset="-79"/>
                        <a:ea typeface="Calibri" panose="020F0502020204030204" pitchFamily="34" charset="0"/>
                        <a:cs typeface="Futura Condensed Medium" panose="020B0602020204020303" pitchFamily="34" charset="-79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5795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s-ES" sz="2400" b="0" i="0" dirty="0">
                          <a:solidFill>
                            <a:schemeClr val="bg1"/>
                          </a:solidFill>
                          <a:effectLst/>
                          <a:latin typeface="Futura Condensed Medium" panose="020B0602020204020303" pitchFamily="34" charset="-79"/>
                          <a:cs typeface="Futura Condensed Medium" panose="020B0602020204020303" pitchFamily="34" charset="-79"/>
                        </a:rPr>
                        <a:t>60 Kg</a:t>
                      </a:r>
                      <a:endParaRPr lang="es-MX" sz="2400" b="0" i="0" dirty="0">
                        <a:solidFill>
                          <a:schemeClr val="bg1"/>
                        </a:solidFill>
                        <a:effectLst/>
                        <a:latin typeface="Futura Condensed Medium" panose="020B0602020204020303" pitchFamily="34" charset="-79"/>
                        <a:ea typeface="Calibri" panose="020F0502020204030204" pitchFamily="34" charset="0"/>
                        <a:cs typeface="Futura Condensed Medium" panose="020B0602020204020303" pitchFamily="34" charset="-79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b="0" i="0" dirty="0">
                          <a:solidFill>
                            <a:schemeClr val="bg1"/>
                          </a:solidFill>
                          <a:effectLst/>
                          <a:latin typeface="Futura Condensed Medium" panose="020B0602020204020303" pitchFamily="34" charset="-79"/>
                          <a:cs typeface="Futura Condensed Medium" panose="020B0602020204020303" pitchFamily="34" charset="-79"/>
                        </a:rPr>
                        <a:t>90 gr</a:t>
                      </a:r>
                      <a:endParaRPr lang="es-MX" sz="2400" b="0" i="0" dirty="0">
                        <a:solidFill>
                          <a:schemeClr val="bg1"/>
                        </a:solidFill>
                        <a:effectLst/>
                        <a:latin typeface="Futura Condensed Medium" panose="020B0602020204020303" pitchFamily="34" charset="-79"/>
                        <a:ea typeface="Calibri" panose="020F0502020204030204" pitchFamily="34" charset="0"/>
                        <a:cs typeface="Futura Condensed Medium" panose="020B0602020204020303" pitchFamily="34" charset="-79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53896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s-ES" sz="2400" b="0" i="0" dirty="0">
                          <a:solidFill>
                            <a:schemeClr val="bg1"/>
                          </a:solidFill>
                          <a:effectLst/>
                          <a:latin typeface="Futura Condensed Medium" panose="020B0602020204020303" pitchFamily="34" charset="-79"/>
                          <a:cs typeface="Futura Condensed Medium" panose="020B0602020204020303" pitchFamily="34" charset="-79"/>
                        </a:rPr>
                        <a:t>70 Kg</a:t>
                      </a:r>
                      <a:endParaRPr lang="es-MX" sz="2400" b="0" i="0" dirty="0">
                        <a:solidFill>
                          <a:schemeClr val="bg1"/>
                        </a:solidFill>
                        <a:effectLst/>
                        <a:latin typeface="Futura Condensed Medium" panose="020B0602020204020303" pitchFamily="34" charset="-79"/>
                        <a:ea typeface="Calibri" panose="020F0502020204030204" pitchFamily="34" charset="0"/>
                        <a:cs typeface="Futura Condensed Medium" panose="020B0602020204020303" pitchFamily="34" charset="-79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b="0" i="0" dirty="0">
                          <a:solidFill>
                            <a:schemeClr val="bg1"/>
                          </a:solidFill>
                          <a:effectLst/>
                          <a:latin typeface="Futura Condensed Medium" panose="020B0602020204020303" pitchFamily="34" charset="-79"/>
                          <a:cs typeface="Futura Condensed Medium" panose="020B0602020204020303" pitchFamily="34" charset="-79"/>
                        </a:rPr>
                        <a:t>105 gr</a:t>
                      </a:r>
                      <a:endParaRPr lang="es-MX" sz="2400" b="0" i="0" dirty="0">
                        <a:solidFill>
                          <a:schemeClr val="bg1"/>
                        </a:solidFill>
                        <a:effectLst/>
                        <a:latin typeface="Futura Condensed Medium" panose="020B0602020204020303" pitchFamily="34" charset="-79"/>
                        <a:ea typeface="Calibri" panose="020F0502020204030204" pitchFamily="34" charset="0"/>
                        <a:cs typeface="Futura Condensed Medium" panose="020B0602020204020303" pitchFamily="34" charset="-79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06920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s-ES" sz="2400" b="0" i="0" dirty="0">
                          <a:solidFill>
                            <a:schemeClr val="bg1"/>
                          </a:solidFill>
                          <a:effectLst/>
                          <a:latin typeface="Futura Condensed Medium" panose="020B0602020204020303" pitchFamily="34" charset="-79"/>
                          <a:cs typeface="Futura Condensed Medium" panose="020B0602020204020303" pitchFamily="34" charset="-79"/>
                        </a:rPr>
                        <a:t>80 Kg</a:t>
                      </a:r>
                      <a:endParaRPr lang="es-MX" sz="2400" b="0" i="0" dirty="0">
                        <a:solidFill>
                          <a:schemeClr val="bg1"/>
                        </a:solidFill>
                        <a:effectLst/>
                        <a:latin typeface="Futura Condensed Medium" panose="020B0602020204020303" pitchFamily="34" charset="-79"/>
                        <a:ea typeface="Calibri" panose="020F0502020204030204" pitchFamily="34" charset="0"/>
                        <a:cs typeface="Futura Condensed Medium" panose="020B0602020204020303" pitchFamily="34" charset="-79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b="0" i="0" dirty="0">
                          <a:solidFill>
                            <a:schemeClr val="bg1"/>
                          </a:solidFill>
                          <a:effectLst/>
                          <a:latin typeface="Futura Condensed Medium" panose="020B0602020204020303" pitchFamily="34" charset="-79"/>
                          <a:cs typeface="Futura Condensed Medium" panose="020B0602020204020303" pitchFamily="34" charset="-79"/>
                        </a:rPr>
                        <a:t>120 gr</a:t>
                      </a:r>
                      <a:endParaRPr lang="es-MX" sz="2400" b="0" i="0" dirty="0">
                        <a:solidFill>
                          <a:schemeClr val="bg1"/>
                        </a:solidFill>
                        <a:effectLst/>
                        <a:latin typeface="Futura Condensed Medium" panose="020B0602020204020303" pitchFamily="34" charset="-79"/>
                        <a:ea typeface="Calibri" panose="020F0502020204030204" pitchFamily="34" charset="0"/>
                        <a:cs typeface="Futura Condensed Medium" panose="020B0602020204020303" pitchFamily="34" charset="-79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42114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46637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25DD7562-FDF4-E22A-381D-40C857AC90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46298"/>
            <a:ext cx="9150862" cy="482359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A9C3329E-D5CA-634C-A178-A0041CA5857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998" y="5669889"/>
            <a:ext cx="9155998" cy="341571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83FB8A00-B7B0-EB44-B3E0-0FAEFA8B53AB}"/>
              </a:ext>
            </a:extLst>
          </p:cNvPr>
          <p:cNvSpPr/>
          <p:nvPr/>
        </p:nvSpPr>
        <p:spPr>
          <a:xfrm>
            <a:off x="5843638" y="3075057"/>
            <a:ext cx="33192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380"/>
              </a:lnSpc>
            </a:pPr>
            <a:r>
              <a:rPr lang="es-ES" sz="2400" dirty="0">
                <a:solidFill>
                  <a:srgbClr val="33003D"/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Te ayudará a bajar de peso sin rebote y a evitar la flacidez</a:t>
            </a:r>
            <a:endParaRPr lang="es-MX" sz="2400" dirty="0">
              <a:solidFill>
                <a:srgbClr val="33003D"/>
              </a:solidFill>
              <a:latin typeface="Futura Condensed Medium" panose="020B0602020204020303" pitchFamily="34" charset="-79"/>
              <a:ea typeface="Calibri" panose="020F0502020204030204" pitchFamily="34" charset="0"/>
              <a:cs typeface="Futura Condensed Medium" panose="020B0602020204020303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85402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ECA772CE-A64F-0D4D-821C-7755D3A5CF8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-5136" y="857251"/>
            <a:ext cx="9142274" cy="5143257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0331FDBE-DDC9-B698-55D9-90AE8F91F6E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1229" y="1927687"/>
            <a:ext cx="2931427" cy="2778688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AD732029-B9E0-7548-829A-F099E656E36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2" y="5669889"/>
            <a:ext cx="9155998" cy="341571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64D6DE0C-DE16-4C45-B0A8-0E4F27417DA7}"/>
              </a:ext>
            </a:extLst>
          </p:cNvPr>
          <p:cNvSpPr txBox="1"/>
          <p:nvPr/>
        </p:nvSpPr>
        <p:spPr>
          <a:xfrm>
            <a:off x="6312913" y="3345069"/>
            <a:ext cx="1846817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r>
              <a:rPr lang="es-MX" sz="2000" dirty="0">
                <a:gradFill>
                  <a:gsLst>
                    <a:gs pos="0">
                      <a:srgbClr val="4D120D"/>
                    </a:gs>
                    <a:gs pos="100000">
                      <a:srgbClr val="4D120D"/>
                    </a:gs>
                  </a:gsLst>
                  <a:lin ang="3600000" scaled="0"/>
                </a:gra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SABOR</a:t>
            </a:r>
          </a:p>
          <a:p>
            <a:pPr>
              <a:lnSpc>
                <a:spcPts val="2100"/>
              </a:lnSpc>
            </a:pPr>
            <a:r>
              <a:rPr lang="es-MX" sz="2000" dirty="0">
                <a:gradFill>
                  <a:gsLst>
                    <a:gs pos="0">
                      <a:srgbClr val="4D120D"/>
                    </a:gs>
                    <a:gs pos="100000">
                      <a:srgbClr val="4D120D"/>
                    </a:gs>
                  </a:gsLst>
                  <a:lin ang="3600000" scaled="0"/>
                </a:gra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PONCHE DE FRUTAS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AFA0CB15-1599-F244-8FAF-5DCC193F859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912" y="3043208"/>
            <a:ext cx="736600" cy="596900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1A0E6CC3-F97E-DF49-97C5-A9E500EE23C8}"/>
              </a:ext>
            </a:extLst>
          </p:cNvPr>
          <p:cNvSpPr txBox="1"/>
          <p:nvPr/>
        </p:nvSpPr>
        <p:spPr>
          <a:xfrm>
            <a:off x="3279328" y="4662685"/>
            <a:ext cx="1934564" cy="361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r>
              <a:rPr lang="es-MX" sz="2000" dirty="0">
                <a:gradFill>
                  <a:gsLst>
                    <a:gs pos="0">
                      <a:srgbClr val="4D120D"/>
                    </a:gs>
                    <a:gs pos="100000">
                      <a:srgbClr val="4D120D"/>
                    </a:gs>
                  </a:gsLst>
                  <a:lin ang="3600000" scaled="0"/>
                </a:gra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80 SOBRES DE 10 gr</a:t>
            </a:r>
          </a:p>
        </p:txBody>
      </p:sp>
      <p:sp>
        <p:nvSpPr>
          <p:cNvPr id="19" name="Rectángulo redondeado 18">
            <a:extLst>
              <a:ext uri="{FF2B5EF4-FFF2-40B4-BE49-F238E27FC236}">
                <a16:creationId xmlns:a16="http://schemas.microsoft.com/office/drawing/2014/main" id="{02F00C1F-5EA6-034D-92BC-148733A3E48F}"/>
              </a:ext>
            </a:extLst>
          </p:cNvPr>
          <p:cNvSpPr/>
          <p:nvPr/>
        </p:nvSpPr>
        <p:spPr>
          <a:xfrm>
            <a:off x="5736971" y="1003530"/>
            <a:ext cx="3190713" cy="2039678"/>
          </a:xfrm>
          <a:prstGeom prst="roundRect">
            <a:avLst/>
          </a:prstGeom>
          <a:gradFill>
            <a:gsLst>
              <a:gs pos="0">
                <a:srgbClr val="4D120D"/>
              </a:gs>
              <a:gs pos="100000">
                <a:srgbClr val="720B1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2250"/>
              </a:lnSpc>
            </a:pPr>
            <a:r>
              <a:rPr lang="es-MX" sz="2000" b="1" dirty="0">
                <a:latin typeface="Futura Condensed" panose="020B0602020204020303" pitchFamily="34" charset="-79"/>
                <a:cs typeface="Futura Condensed" panose="020B0602020204020303" pitchFamily="34" charset="-79"/>
              </a:rPr>
              <a:t>· COLÁGENO </a:t>
            </a:r>
          </a:p>
          <a:p>
            <a:pPr>
              <a:lnSpc>
                <a:spcPts val="2250"/>
              </a:lnSpc>
            </a:pPr>
            <a:r>
              <a:rPr lang="es-MX" sz="2000" b="1" dirty="0">
                <a:latin typeface="Futura Condensed" panose="020B0602020204020303" pitchFamily="34" charset="-79"/>
                <a:cs typeface="Futura Condensed" panose="020B0602020204020303" pitchFamily="34" charset="-79"/>
              </a:rPr>
              <a:t>· GLUCOSAMINA</a:t>
            </a:r>
          </a:p>
          <a:p>
            <a:pPr>
              <a:lnSpc>
                <a:spcPts val="2250"/>
              </a:lnSpc>
            </a:pPr>
            <a:r>
              <a:rPr lang="es-MX" sz="2000" b="1" dirty="0">
                <a:latin typeface="Futura Condensed" panose="020B0602020204020303" pitchFamily="34" charset="-79"/>
                <a:cs typeface="Futura Condensed" panose="020B0602020204020303" pitchFamily="34" charset="-79"/>
              </a:rPr>
              <a:t>· CONDROITINA </a:t>
            </a:r>
          </a:p>
          <a:p>
            <a:pPr>
              <a:lnSpc>
                <a:spcPts val="2250"/>
              </a:lnSpc>
            </a:pPr>
            <a:r>
              <a:rPr lang="es-MX" sz="2000" b="1" dirty="0">
                <a:latin typeface="Futura Condensed" panose="020B0602020204020303" pitchFamily="34" charset="-79"/>
                <a:cs typeface="Futura Condensed" panose="020B0602020204020303" pitchFamily="34" charset="-79"/>
              </a:rPr>
              <a:t>· COENZIMA Q10 </a:t>
            </a:r>
          </a:p>
          <a:p>
            <a:pPr>
              <a:lnSpc>
                <a:spcPts val="2250"/>
              </a:lnSpc>
            </a:pPr>
            <a:r>
              <a:rPr lang="es-MX" sz="2000" b="1" dirty="0">
                <a:latin typeface="Futura Condensed" panose="020B0602020204020303" pitchFamily="34" charset="-79"/>
                <a:cs typeface="Futura Condensed" panose="020B0602020204020303" pitchFamily="34" charset="-79"/>
              </a:rPr>
              <a:t>· ÁCIDO HIALURÓNICO</a:t>
            </a:r>
          </a:p>
          <a:p>
            <a:pPr>
              <a:lnSpc>
                <a:spcPts val="2250"/>
              </a:lnSpc>
            </a:pPr>
            <a:r>
              <a:rPr lang="es-MX" sz="2000" b="1" dirty="0">
                <a:latin typeface="Futura Condensed" panose="020B0602020204020303" pitchFamily="34" charset="-79"/>
                <a:cs typeface="Futura Condensed" panose="020B0602020204020303" pitchFamily="34" charset="-79"/>
              </a:rPr>
              <a:t>· ZINC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A886B287-5280-2241-BCA6-4A30BCA9F19C}"/>
              </a:ext>
            </a:extLst>
          </p:cNvPr>
          <p:cNvSpPr txBox="1"/>
          <p:nvPr/>
        </p:nvSpPr>
        <p:spPr>
          <a:xfrm>
            <a:off x="386474" y="5156443"/>
            <a:ext cx="1934564" cy="361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r>
              <a:rPr lang="es-MX" sz="2000" dirty="0">
                <a:gradFill>
                  <a:gsLst>
                    <a:gs pos="0">
                      <a:srgbClr val="4D120D"/>
                    </a:gs>
                    <a:gs pos="100000">
                      <a:srgbClr val="4D120D"/>
                    </a:gs>
                  </a:gsLst>
                  <a:lin ang="3600000" scaled="0"/>
                </a:gra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24 SOBRES DE 10 gr</a:t>
            </a: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B8159523-6BCC-BC45-A238-F0E25B925CF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0652" y="4436081"/>
            <a:ext cx="655812" cy="401048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177E3A7A-BFCF-6149-AE3F-129796F6E12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8769" y="4901041"/>
            <a:ext cx="690329" cy="401048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D24860C5-71DF-E14F-A0F2-7CD26159A14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8768" y="4414902"/>
            <a:ext cx="695260" cy="402692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BE2E9CCA-D0A1-504F-B76B-BA27EF7BF12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6996" y="4424979"/>
            <a:ext cx="764292" cy="402692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EB093A02-5CCA-6843-925D-FC8DC7D81FA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8187" y="4899397"/>
            <a:ext cx="660743" cy="402692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E7D58F3E-8B7C-BC41-B869-94F60778B64A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1512" y="4931293"/>
            <a:ext cx="695260" cy="402692"/>
          </a:xfrm>
          <a:prstGeom prst="rect">
            <a:avLst/>
          </a:prstGeom>
        </p:spPr>
      </p:pic>
      <p:sp>
        <p:nvSpPr>
          <p:cNvPr id="29" name="CuadroTexto 28">
            <a:extLst>
              <a:ext uri="{FF2B5EF4-FFF2-40B4-BE49-F238E27FC236}">
                <a16:creationId xmlns:a16="http://schemas.microsoft.com/office/drawing/2014/main" id="{D2C00D41-AC4E-354E-B526-5EAAD646D75C}"/>
              </a:ext>
            </a:extLst>
          </p:cNvPr>
          <p:cNvSpPr txBox="1"/>
          <p:nvPr/>
        </p:nvSpPr>
        <p:spPr>
          <a:xfrm rot="251227">
            <a:off x="5910402" y="5245103"/>
            <a:ext cx="891783" cy="276999"/>
          </a:xfrm>
          <a:prstGeom prst="rect">
            <a:avLst/>
          </a:prstGeom>
          <a:gradFill>
            <a:gsLst>
              <a:gs pos="0">
                <a:srgbClr val="710C18"/>
              </a:gs>
              <a:gs pos="100000">
                <a:srgbClr val="941100"/>
              </a:gs>
            </a:gsLst>
            <a:lin ang="5400000" scaled="1"/>
          </a:gradFill>
        </p:spPr>
        <p:txBody>
          <a:bodyPr wrap="none" rtlCol="0">
            <a:spAutoFit/>
          </a:bodyPr>
          <a:lstStyle/>
          <a:p>
            <a:r>
              <a:rPr lang="es-ES_tradnl" sz="1200" dirty="0">
                <a:solidFill>
                  <a:schemeClr val="bg1"/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Próximamente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9A0E461A-523E-F20D-E521-C4B3F095E92F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6317" y="1695067"/>
            <a:ext cx="2471824" cy="1045669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CBD7E8D8-B8D4-53BF-F6C3-3C625DA38481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88128" y="2788792"/>
            <a:ext cx="3847881" cy="256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7369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9" grpId="0" animBg="1"/>
      <p:bldP spid="18" grpId="0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>
            <a:extLst>
              <a:ext uri="{FF2B5EF4-FFF2-40B4-BE49-F238E27FC236}">
                <a16:creationId xmlns:a16="http://schemas.microsoft.com/office/drawing/2014/main" id="{ECB45E0C-A4CA-8D4B-98D3-F5E72C8A627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-5136" y="857251"/>
            <a:ext cx="9142274" cy="5143257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B71369D0-7ACE-5E41-8769-564B047407EE}"/>
              </a:ext>
            </a:extLst>
          </p:cNvPr>
          <p:cNvSpPr txBox="1"/>
          <p:nvPr/>
        </p:nvSpPr>
        <p:spPr>
          <a:xfrm>
            <a:off x="1186379" y="3363116"/>
            <a:ext cx="64716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4000" b="1" dirty="0">
                <a:solidFill>
                  <a:schemeClr val="bg2">
                    <a:lumMod val="25000"/>
                  </a:schemeClr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COLÁGENO HIDROLIZADO TIPO II</a:t>
            </a:r>
          </a:p>
        </p:txBody>
      </p:sp>
      <p:sp>
        <p:nvSpPr>
          <p:cNvPr id="8" name="Abrir llave 7">
            <a:extLst>
              <a:ext uri="{FF2B5EF4-FFF2-40B4-BE49-F238E27FC236}">
                <a16:creationId xmlns:a16="http://schemas.microsoft.com/office/drawing/2014/main" id="{7D15A608-242C-F642-99C4-B01BC089A833}"/>
              </a:ext>
            </a:extLst>
          </p:cNvPr>
          <p:cNvSpPr/>
          <p:nvPr/>
        </p:nvSpPr>
        <p:spPr>
          <a:xfrm rot="5400000">
            <a:off x="1913771" y="2114888"/>
            <a:ext cx="786338" cy="2184787"/>
          </a:xfrm>
          <a:prstGeom prst="leftBrace">
            <a:avLst>
              <a:gd name="adj1" fmla="val 0"/>
              <a:gd name="adj2" fmla="val 50000"/>
            </a:avLst>
          </a:prstGeom>
          <a:ln w="25400">
            <a:solidFill>
              <a:srgbClr val="710C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11" name="Rectángulo redondeado 10">
            <a:extLst>
              <a:ext uri="{FF2B5EF4-FFF2-40B4-BE49-F238E27FC236}">
                <a16:creationId xmlns:a16="http://schemas.microsoft.com/office/drawing/2014/main" id="{17A4AEB6-9E80-3E46-8791-F4A396294059}"/>
              </a:ext>
            </a:extLst>
          </p:cNvPr>
          <p:cNvSpPr/>
          <p:nvPr/>
        </p:nvSpPr>
        <p:spPr>
          <a:xfrm>
            <a:off x="578617" y="1917487"/>
            <a:ext cx="3456647" cy="908436"/>
          </a:xfrm>
          <a:prstGeom prst="roundRect">
            <a:avLst/>
          </a:prstGeom>
          <a:gradFill>
            <a:gsLst>
              <a:gs pos="0">
                <a:srgbClr val="4D120D"/>
              </a:gs>
              <a:gs pos="100000">
                <a:srgbClr val="720B1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2000"/>
              </a:lnSpc>
            </a:pPr>
            <a:r>
              <a:rPr lang="es-ES_tradnl" sz="2000" dirty="0">
                <a:solidFill>
                  <a:schemeClr val="bg1"/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Es la proteína más abundante en tu cuerpo y el componente principal de  tendones, ligamentos, piel y músculos</a:t>
            </a:r>
            <a:endParaRPr lang="es-MX" sz="2000" b="1" dirty="0">
              <a:latin typeface="Futura Condensed" panose="020B0602020204020303" pitchFamily="34" charset="-79"/>
              <a:cs typeface="Futura Condensed" panose="020B0602020204020303" pitchFamily="34" charset="-79"/>
            </a:endParaRPr>
          </a:p>
        </p:txBody>
      </p:sp>
      <p:sp>
        <p:nvSpPr>
          <p:cNvPr id="12" name="Rectángulo redondeado 11">
            <a:extLst>
              <a:ext uri="{FF2B5EF4-FFF2-40B4-BE49-F238E27FC236}">
                <a16:creationId xmlns:a16="http://schemas.microsoft.com/office/drawing/2014/main" id="{022137FD-DDC8-2A44-A655-F619D9D8694D}"/>
              </a:ext>
            </a:extLst>
          </p:cNvPr>
          <p:cNvSpPr/>
          <p:nvPr/>
        </p:nvSpPr>
        <p:spPr>
          <a:xfrm>
            <a:off x="3047265" y="4608196"/>
            <a:ext cx="3478749" cy="827945"/>
          </a:xfrm>
          <a:prstGeom prst="roundRect">
            <a:avLst/>
          </a:prstGeom>
          <a:gradFill>
            <a:gsLst>
              <a:gs pos="0">
                <a:srgbClr val="4D120D"/>
              </a:gs>
              <a:gs pos="100000">
                <a:srgbClr val="720B1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2000"/>
              </a:lnSpc>
            </a:pPr>
            <a:r>
              <a:rPr lang="es-MX" dirty="0">
                <a:solidFill>
                  <a:schemeClr val="bg1"/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Son proteínas que ya se han ”procesado" en cierto grado, lo que significa que son absorbidas en la sangre con mayor rapidez</a:t>
            </a:r>
            <a:endParaRPr lang="es-ES_tradnl" dirty="0">
              <a:solidFill>
                <a:schemeClr val="bg1"/>
              </a:solidFill>
              <a:latin typeface="Futura Condensed Medium" panose="020B0602020204020303" pitchFamily="34" charset="-79"/>
              <a:cs typeface="Futura Condensed Medium" panose="020B0602020204020303" pitchFamily="34" charset="-79"/>
            </a:endParaRPr>
          </a:p>
        </p:txBody>
      </p:sp>
      <p:sp>
        <p:nvSpPr>
          <p:cNvPr id="13" name="Abrir llave 12">
            <a:extLst>
              <a:ext uri="{FF2B5EF4-FFF2-40B4-BE49-F238E27FC236}">
                <a16:creationId xmlns:a16="http://schemas.microsoft.com/office/drawing/2014/main" id="{39E624E7-44E1-9D48-A062-D6ADCFABC495}"/>
              </a:ext>
            </a:extLst>
          </p:cNvPr>
          <p:cNvSpPr/>
          <p:nvPr/>
        </p:nvSpPr>
        <p:spPr>
          <a:xfrm rot="16200000">
            <a:off x="4419135" y="2826265"/>
            <a:ext cx="735011" cy="2774611"/>
          </a:xfrm>
          <a:prstGeom prst="leftBrace">
            <a:avLst>
              <a:gd name="adj1" fmla="val 0"/>
              <a:gd name="adj2" fmla="val 50000"/>
            </a:avLst>
          </a:prstGeom>
          <a:ln w="25400">
            <a:solidFill>
              <a:srgbClr val="710C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14" name="Rectángulo redondeado 13">
            <a:extLst>
              <a:ext uri="{FF2B5EF4-FFF2-40B4-BE49-F238E27FC236}">
                <a16:creationId xmlns:a16="http://schemas.microsoft.com/office/drawing/2014/main" id="{58A974BE-340E-3B43-B515-680A8BE9BB32}"/>
              </a:ext>
            </a:extLst>
          </p:cNvPr>
          <p:cNvSpPr/>
          <p:nvPr/>
        </p:nvSpPr>
        <p:spPr>
          <a:xfrm>
            <a:off x="5204865" y="1932729"/>
            <a:ext cx="3306271" cy="908347"/>
          </a:xfrm>
          <a:prstGeom prst="roundRect">
            <a:avLst/>
          </a:prstGeom>
          <a:gradFill>
            <a:gsLst>
              <a:gs pos="0">
                <a:srgbClr val="4D120D"/>
              </a:gs>
              <a:gs pos="100000">
                <a:srgbClr val="720B1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2000"/>
              </a:lnSpc>
            </a:pPr>
            <a:r>
              <a:rPr lang="es-MX" sz="2000" dirty="0">
                <a:solidFill>
                  <a:schemeClr val="bg1"/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De los 21 tipos de colágeno, éste es el componente principal de los tejidos cartilaginosos de nuestro cuerpo</a:t>
            </a:r>
            <a:endParaRPr lang="es-ES_tradnl" sz="2000" dirty="0">
              <a:solidFill>
                <a:schemeClr val="bg1"/>
              </a:solidFill>
              <a:latin typeface="Futura Condensed Medium" panose="020B0602020204020303" pitchFamily="34" charset="-79"/>
              <a:cs typeface="Futura Condensed Medium" panose="020B0602020204020303" pitchFamily="34" charset="-79"/>
            </a:endParaRPr>
          </a:p>
        </p:txBody>
      </p:sp>
      <p:sp>
        <p:nvSpPr>
          <p:cNvPr id="15" name="Abrir llave 14">
            <a:extLst>
              <a:ext uri="{FF2B5EF4-FFF2-40B4-BE49-F238E27FC236}">
                <a16:creationId xmlns:a16="http://schemas.microsoft.com/office/drawing/2014/main" id="{C9732C77-36D4-AF43-8285-53005F7A7165}"/>
              </a:ext>
            </a:extLst>
          </p:cNvPr>
          <p:cNvSpPr/>
          <p:nvPr/>
        </p:nvSpPr>
        <p:spPr>
          <a:xfrm rot="5400000">
            <a:off x="6490494" y="2493130"/>
            <a:ext cx="735012" cy="1368110"/>
          </a:xfrm>
          <a:prstGeom prst="leftBrace">
            <a:avLst>
              <a:gd name="adj1" fmla="val 0"/>
              <a:gd name="adj2" fmla="val 50000"/>
            </a:avLst>
          </a:prstGeom>
          <a:ln w="25400">
            <a:solidFill>
              <a:srgbClr val="710C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F0116EB4-DAFB-3343-884E-1AFED1B51B8F}"/>
              </a:ext>
            </a:extLst>
          </p:cNvPr>
          <p:cNvSpPr txBox="1"/>
          <p:nvPr/>
        </p:nvSpPr>
        <p:spPr>
          <a:xfrm>
            <a:off x="6147419" y="3363116"/>
            <a:ext cx="14638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4000" b="1" dirty="0">
                <a:solidFill>
                  <a:srgbClr val="710C18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TIPO II</a:t>
            </a:r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66F568CA-9CD2-AD44-B64B-52C363537B6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322" y="5669889"/>
            <a:ext cx="9155998" cy="341571"/>
          </a:xfrm>
          <a:prstGeom prst="rect">
            <a:avLst/>
          </a:prstGeom>
        </p:spPr>
      </p:pic>
      <p:sp>
        <p:nvSpPr>
          <p:cNvPr id="19" name="CuadroTexto 18">
            <a:extLst>
              <a:ext uri="{FF2B5EF4-FFF2-40B4-BE49-F238E27FC236}">
                <a16:creationId xmlns:a16="http://schemas.microsoft.com/office/drawing/2014/main" id="{A3E32004-C68D-9446-9E05-CD6D4D2E6B55}"/>
              </a:ext>
            </a:extLst>
          </p:cNvPr>
          <p:cNvSpPr txBox="1"/>
          <p:nvPr/>
        </p:nvSpPr>
        <p:spPr>
          <a:xfrm>
            <a:off x="3362352" y="3363469"/>
            <a:ext cx="2914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4000" b="1" dirty="0">
                <a:solidFill>
                  <a:srgbClr val="710C18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HIDROLIZADO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95EDD3D9-0D2A-C742-B048-42390E8F915C}"/>
              </a:ext>
            </a:extLst>
          </p:cNvPr>
          <p:cNvSpPr txBox="1"/>
          <p:nvPr/>
        </p:nvSpPr>
        <p:spPr>
          <a:xfrm>
            <a:off x="1184375" y="3364488"/>
            <a:ext cx="22573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4000" b="1" dirty="0">
                <a:solidFill>
                  <a:srgbClr val="710C18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COLÁGENO</a:t>
            </a:r>
          </a:p>
        </p:txBody>
      </p:sp>
    </p:spTree>
    <p:extLst>
      <p:ext uri="{BB962C8B-B14F-4D97-AF65-F5344CB8AC3E}">
        <p14:creationId xmlns:p14="http://schemas.microsoft.com/office/powerpoint/2010/main" val="23410974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6" grpId="1"/>
      <p:bldP spid="19" grpId="0"/>
      <p:bldP spid="19" grpId="1"/>
      <p:bldP spid="20" grpId="0"/>
      <p:bldP spid="2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7B103C70-DA39-B73B-B21B-7E589483FC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322" y="857250"/>
            <a:ext cx="9153322" cy="4812638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094AE2C1-4FF5-1142-B828-568A3ACC0879}"/>
              </a:ext>
            </a:extLst>
          </p:cNvPr>
          <p:cNvSpPr/>
          <p:nvPr/>
        </p:nvSpPr>
        <p:spPr>
          <a:xfrm>
            <a:off x="348519" y="4573847"/>
            <a:ext cx="2868093" cy="111825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ts val="3980"/>
              </a:lnSpc>
            </a:pPr>
            <a:r>
              <a:rPr lang="es-ES" sz="4000" b="1" dirty="0">
                <a:solidFill>
                  <a:schemeClr val="bg1"/>
                </a:solidFill>
                <a:latin typeface="Futura Condensed" panose="020B0602020204020303" pitchFamily="34" charset="-79"/>
                <a:ea typeface="Calibri" panose="020F0502020204030204" pitchFamily="34" charset="0"/>
                <a:cs typeface="Futura Condensed" panose="020B0602020204020303" pitchFamily="34" charset="-79"/>
              </a:rPr>
              <a:t>ÁCIDO</a:t>
            </a:r>
          </a:p>
          <a:p>
            <a:pPr>
              <a:lnSpc>
                <a:spcPts val="3980"/>
              </a:lnSpc>
            </a:pPr>
            <a:r>
              <a:rPr lang="es-ES" sz="4000" b="1" dirty="0">
                <a:solidFill>
                  <a:schemeClr val="bg1"/>
                </a:solidFill>
                <a:latin typeface="Futura Condensed" panose="020B0602020204020303" pitchFamily="34" charset="-79"/>
                <a:ea typeface="Calibri" panose="020F0502020204030204" pitchFamily="34" charset="0"/>
                <a:cs typeface="Futura Condensed" panose="020B0602020204020303" pitchFamily="34" charset="-79"/>
              </a:rPr>
              <a:t>HIALURÓNICO</a:t>
            </a:r>
            <a:endParaRPr lang="es-MX" sz="4000" b="1" dirty="0">
              <a:solidFill>
                <a:schemeClr val="bg1"/>
              </a:solidFill>
              <a:latin typeface="Futura Condensed" panose="020B0602020204020303" pitchFamily="34" charset="-79"/>
              <a:ea typeface="Calibri" panose="020F0502020204030204" pitchFamily="34" charset="0"/>
              <a:cs typeface="Futura Condensed" panose="020B0602020204020303" pitchFamily="34" charset="-79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CC88E479-D217-EC40-A75C-4B744C460CE9}"/>
              </a:ext>
            </a:extLst>
          </p:cNvPr>
          <p:cNvSpPr/>
          <p:nvPr/>
        </p:nvSpPr>
        <p:spPr>
          <a:xfrm>
            <a:off x="4832196" y="1795349"/>
            <a:ext cx="4311805" cy="70788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ts val="2380"/>
              </a:lnSpc>
            </a:pPr>
            <a:r>
              <a:rPr lang="es-MX" sz="24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A los 50 años en el organismo sólo queda </a:t>
            </a:r>
            <a:r>
              <a:rPr lang="es-MX" sz="2400" b="1" dirty="0">
                <a:solidFill>
                  <a:schemeClr val="bg2">
                    <a:lumMod val="25000"/>
                  </a:schemeClr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la mitad </a:t>
            </a:r>
            <a:r>
              <a:rPr lang="es-MX" sz="24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del ácido hialurónico corporal</a:t>
            </a:r>
            <a:endParaRPr lang="es-ES_tradnl" sz="2400" dirty="0">
              <a:solidFill>
                <a:schemeClr val="bg2">
                  <a:lumMod val="25000"/>
                </a:schemeClr>
              </a:solidFill>
              <a:latin typeface="Futura Condensed Medium" panose="020B0602020204020303" pitchFamily="34" charset="-79"/>
              <a:cs typeface="Futura Condensed Medium" panose="020B0602020204020303" pitchFamily="34" charset="-79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568B8643-C80C-354A-B6CB-ED02F6E8B5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322" y="5669889"/>
            <a:ext cx="9155998" cy="341571"/>
          </a:xfrm>
          <a:prstGeom prst="rect">
            <a:avLst/>
          </a:prstGeom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72566064-DD5E-7F4C-AAEC-7AA84BAFFD3D}"/>
              </a:ext>
            </a:extLst>
          </p:cNvPr>
          <p:cNvSpPr/>
          <p:nvPr/>
        </p:nvSpPr>
        <p:spPr>
          <a:xfrm>
            <a:off x="4832196" y="2731191"/>
            <a:ext cx="4311805" cy="70788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ts val="2380"/>
              </a:lnSpc>
            </a:pPr>
            <a:r>
              <a:rPr lang="es-MX" sz="24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En </a:t>
            </a:r>
            <a:r>
              <a:rPr lang="es-MX" sz="2400" b="1" dirty="0">
                <a:solidFill>
                  <a:schemeClr val="bg2">
                    <a:lumMod val="25000"/>
                  </a:schemeClr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articulaciones:</a:t>
            </a:r>
            <a:r>
              <a:rPr lang="es-MX" sz="24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 ayuda a evitar que se produzcan fricciones dolorosas</a:t>
            </a: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E2F3C490-5D4B-3142-A702-3A7E81C33A1E}"/>
              </a:ext>
            </a:extLst>
          </p:cNvPr>
          <p:cNvSpPr/>
          <p:nvPr/>
        </p:nvSpPr>
        <p:spPr>
          <a:xfrm>
            <a:off x="4832196" y="3667033"/>
            <a:ext cx="4311805" cy="70788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ts val="2380"/>
              </a:lnSpc>
            </a:pPr>
            <a:r>
              <a:rPr lang="es-MX" sz="24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En </a:t>
            </a:r>
            <a:r>
              <a:rPr lang="es-MX" sz="2400" b="1" dirty="0">
                <a:solidFill>
                  <a:schemeClr val="bg2">
                    <a:lumMod val="25000"/>
                  </a:schemeClr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cartílagos:</a:t>
            </a:r>
            <a:r>
              <a:rPr lang="es-MX" sz="24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 funciona como reconstituyente</a:t>
            </a:r>
            <a:endParaRPr lang="es-ES_tradnl" sz="2400" dirty="0">
              <a:solidFill>
                <a:schemeClr val="bg2">
                  <a:lumMod val="25000"/>
                </a:schemeClr>
              </a:solidFill>
              <a:latin typeface="Futura Condensed Medium" panose="020B0602020204020303" pitchFamily="34" charset="-79"/>
              <a:cs typeface="Futura Condensed Medium" panose="020B0602020204020303" pitchFamily="34" charset="-79"/>
            </a:endParaRP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EBB2F5D0-0FDF-6740-AF47-2E80C9F78F68}"/>
              </a:ext>
            </a:extLst>
          </p:cNvPr>
          <p:cNvSpPr/>
          <p:nvPr/>
        </p:nvSpPr>
        <p:spPr>
          <a:xfrm>
            <a:off x="4832196" y="4602874"/>
            <a:ext cx="4311805" cy="70788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ts val="2380"/>
              </a:lnSpc>
            </a:pPr>
            <a:r>
              <a:rPr lang="es-MX" sz="24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En </a:t>
            </a:r>
            <a:r>
              <a:rPr lang="es-MX" sz="2400" b="1" dirty="0">
                <a:solidFill>
                  <a:schemeClr val="bg2">
                    <a:lumMod val="25000"/>
                  </a:schemeClr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piel:</a:t>
            </a:r>
            <a:r>
              <a:rPr lang="es-MX" sz="24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 actúa como agente hidratante y de soporte para que se mantenga joven</a:t>
            </a:r>
            <a:endParaRPr lang="es-ES_tradnl" sz="2400" dirty="0">
              <a:solidFill>
                <a:schemeClr val="bg2">
                  <a:lumMod val="25000"/>
                </a:schemeClr>
              </a:solidFill>
              <a:latin typeface="Futura Condensed Medium" panose="020B0602020204020303" pitchFamily="34" charset="-79"/>
              <a:cs typeface="Futura Condensed Medium" panose="020B0602020204020303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513336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>
            <a:extLst>
              <a:ext uri="{FF2B5EF4-FFF2-40B4-BE49-F238E27FC236}">
                <a16:creationId xmlns:a16="http://schemas.microsoft.com/office/drawing/2014/main" id="{1938E647-CAC9-159A-A8DA-2842686E620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1137"/>
          <a:stretch/>
        </p:blipFill>
        <p:spPr>
          <a:xfrm>
            <a:off x="0" y="857250"/>
            <a:ext cx="9155998" cy="4812639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718C66B5-F24F-C447-9A79-2540E51E829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322" y="5669889"/>
            <a:ext cx="9155998" cy="341571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EA4F30BE-BD18-AD45-B12B-92CDEDF59ADD}"/>
              </a:ext>
            </a:extLst>
          </p:cNvPr>
          <p:cNvSpPr/>
          <p:nvPr/>
        </p:nvSpPr>
        <p:spPr>
          <a:xfrm>
            <a:off x="3312050" y="1116630"/>
            <a:ext cx="3294492" cy="6565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380"/>
              </a:lnSpc>
            </a:pPr>
            <a:r>
              <a:rPr lang="es-ES" sz="4000" b="1" dirty="0">
                <a:solidFill>
                  <a:schemeClr val="bg2">
                    <a:lumMod val="25000"/>
                  </a:schemeClr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COENZIMA Q10</a:t>
            </a:r>
            <a:endParaRPr lang="es-MX" sz="4000" b="1" dirty="0">
              <a:solidFill>
                <a:schemeClr val="bg2">
                  <a:lumMod val="25000"/>
                </a:schemeClr>
              </a:solidFill>
              <a:latin typeface="Futura Condensed" panose="020B0602020204020303" pitchFamily="34" charset="-79"/>
              <a:cs typeface="Futura Condensed" panose="020B0602020204020303" pitchFamily="34" charset="-79"/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F4A00183-C30F-B746-939F-FF3619CA11C6}"/>
              </a:ext>
            </a:extLst>
          </p:cNvPr>
          <p:cNvSpPr/>
          <p:nvPr/>
        </p:nvSpPr>
        <p:spPr>
          <a:xfrm>
            <a:off x="260762" y="2053065"/>
            <a:ext cx="42096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4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Reduce la presión arterial y protege la </a:t>
            </a:r>
            <a:r>
              <a:rPr lang="es-MX" sz="2400" b="1" dirty="0">
                <a:solidFill>
                  <a:schemeClr val="bg2">
                    <a:lumMod val="25000"/>
                  </a:schemeClr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salud cardiaca 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4C3F7A37-FA02-7148-9DD8-93DACFF63A86}"/>
              </a:ext>
            </a:extLst>
          </p:cNvPr>
          <p:cNvSpPr/>
          <p:nvPr/>
        </p:nvSpPr>
        <p:spPr>
          <a:xfrm>
            <a:off x="260762" y="3068733"/>
            <a:ext cx="43112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4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Evita complicaciones asociadas a la obesidad como el </a:t>
            </a:r>
            <a:r>
              <a:rPr lang="es-MX" sz="2400" b="1" dirty="0">
                <a:solidFill>
                  <a:schemeClr val="bg2">
                    <a:lumMod val="25000"/>
                  </a:schemeClr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hígado graso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2DB0EB28-6426-294C-BCB4-947061A3AC13}"/>
              </a:ext>
            </a:extLst>
          </p:cNvPr>
          <p:cNvSpPr/>
          <p:nvPr/>
        </p:nvSpPr>
        <p:spPr>
          <a:xfrm>
            <a:off x="260763" y="4084401"/>
            <a:ext cx="39628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4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A partir de los </a:t>
            </a:r>
            <a:r>
              <a:rPr lang="es-MX" sz="2400" b="1" dirty="0">
                <a:solidFill>
                  <a:schemeClr val="bg2">
                    <a:lumMod val="25000"/>
                  </a:schemeClr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30 años </a:t>
            </a:r>
            <a:r>
              <a:rPr lang="es-MX" sz="24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desciende el nivel de Coenzima Q10 en el organismo</a:t>
            </a:r>
            <a:endParaRPr lang="es-ES_tradnl" sz="2400" dirty="0">
              <a:solidFill>
                <a:schemeClr val="bg2">
                  <a:lumMod val="25000"/>
                </a:schemeClr>
              </a:solidFill>
              <a:latin typeface="Futura Condensed Medium" panose="020B0602020204020303" pitchFamily="34" charset="-79"/>
              <a:cs typeface="Futura Condensed Medium" panose="020B0602020204020303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9248765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B2E1FFD5-6934-668A-CE48-AACC04C5386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8860" y="857250"/>
            <a:ext cx="9162860" cy="4934857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7679C0B8-9059-A240-88DB-BA44766B0554}"/>
              </a:ext>
            </a:extLst>
          </p:cNvPr>
          <p:cNvSpPr/>
          <p:nvPr/>
        </p:nvSpPr>
        <p:spPr>
          <a:xfrm>
            <a:off x="4572000" y="1812583"/>
            <a:ext cx="4008160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980"/>
              </a:lnSpc>
            </a:pPr>
            <a:r>
              <a:rPr lang="es-ES" sz="4000" b="1" dirty="0">
                <a:solidFill>
                  <a:schemeClr val="bg1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GLUCOSAMINA Y CONDROITINA</a:t>
            </a:r>
            <a:endParaRPr lang="es-MX" sz="4000" b="1" dirty="0">
              <a:solidFill>
                <a:schemeClr val="bg1"/>
              </a:solidFill>
              <a:latin typeface="Futura Condensed" panose="020B0602020204020303" pitchFamily="34" charset="-79"/>
              <a:cs typeface="Futura Condensed" panose="020B0602020204020303" pitchFamily="34" charset="-79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5FDA02E6-9597-5C41-847F-C77EFAE95D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860" y="5680598"/>
            <a:ext cx="9155998" cy="341571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E1B87ACA-53C6-8247-BDE4-9CC28C000777}"/>
              </a:ext>
            </a:extLst>
          </p:cNvPr>
          <p:cNvSpPr/>
          <p:nvPr/>
        </p:nvSpPr>
        <p:spPr>
          <a:xfrm>
            <a:off x="4559139" y="3213208"/>
            <a:ext cx="457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380"/>
              </a:lnSpc>
            </a:pPr>
            <a:r>
              <a:rPr lang="es-MX" sz="2400" dirty="0">
                <a:solidFill>
                  <a:schemeClr val="bg1"/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Ayudan con el </a:t>
            </a:r>
            <a:r>
              <a:rPr lang="es-MX" sz="2400" b="1" dirty="0">
                <a:solidFill>
                  <a:schemeClr val="bg1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dolor articular </a:t>
            </a:r>
            <a:r>
              <a:rPr lang="es-MX" sz="2400" dirty="0">
                <a:solidFill>
                  <a:schemeClr val="bg1"/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y la artritis reumatoide</a:t>
            </a:r>
            <a:endParaRPr lang="es-ES_tradnl" sz="2400" dirty="0">
              <a:solidFill>
                <a:schemeClr val="bg1"/>
              </a:solidFill>
              <a:latin typeface="Futura Condensed Medium" panose="020B0602020204020303" pitchFamily="34" charset="-79"/>
              <a:cs typeface="Futura Condensed Medium" panose="020B0602020204020303" pitchFamily="34" charset="-79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541D3305-F186-9D47-9BB9-3BF254FE6C46}"/>
              </a:ext>
            </a:extLst>
          </p:cNvPr>
          <p:cNvSpPr/>
          <p:nvPr/>
        </p:nvSpPr>
        <p:spPr>
          <a:xfrm>
            <a:off x="4572000" y="4164961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2380"/>
              </a:lnSpc>
            </a:pPr>
            <a:r>
              <a:rPr lang="es-MX" sz="2400" dirty="0">
                <a:solidFill>
                  <a:schemeClr val="bg1"/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En la </a:t>
            </a:r>
            <a:r>
              <a:rPr lang="es-MX" sz="2400" b="1" dirty="0">
                <a:solidFill>
                  <a:schemeClr val="bg1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osteoartritis</a:t>
            </a:r>
            <a:r>
              <a:rPr lang="es-MX" sz="2400" dirty="0">
                <a:solidFill>
                  <a:schemeClr val="bg1"/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, el cartílago de las articulaciones se rompe. Su consumo retrasa esta degradación</a:t>
            </a:r>
            <a:endParaRPr lang="es-ES_tradnl" sz="2400" dirty="0">
              <a:solidFill>
                <a:schemeClr val="bg1"/>
              </a:solidFill>
              <a:latin typeface="Futura Condensed Medium" panose="020B0602020204020303" pitchFamily="34" charset="-79"/>
              <a:cs typeface="Futura Condensed Medium" panose="020B0602020204020303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6383580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CD1ECC53-FC47-76A7-6310-032B58F03D6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4346" y="857249"/>
            <a:ext cx="9148346" cy="4823348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A7DE891-EE65-1746-9730-E5C859446C6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46" y="5680598"/>
            <a:ext cx="9155998" cy="341571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3A89614E-EA97-254D-BBB5-151B5C65DB69}"/>
              </a:ext>
            </a:extLst>
          </p:cNvPr>
          <p:cNvSpPr/>
          <p:nvPr/>
        </p:nvSpPr>
        <p:spPr>
          <a:xfrm>
            <a:off x="723465" y="3343306"/>
            <a:ext cx="2544607" cy="5232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s-ES" sz="2800" dirty="0">
                <a:solidFill>
                  <a:schemeClr val="bg2">
                    <a:lumMod val="25000"/>
                  </a:schemeClr>
                </a:solidFill>
                <a:effectLst>
                  <a:outerShdw blurRad="50800" dist="50800" dir="5400000" sx="21000" sy="21000" algn="ctr" rotWithShape="0">
                    <a:srgbClr val="000000">
                      <a:alpha val="43137"/>
                    </a:srgbClr>
                  </a:outerShdw>
                </a:effectLst>
                <a:latin typeface="Futura Condensed Medium" panose="020B0602020204020303" pitchFamily="34" charset="-79"/>
                <a:ea typeface="Calibri" panose="020F0502020204030204" pitchFamily="34" charset="0"/>
                <a:cs typeface="Futura Condensed Medium" panose="020B0602020204020303" pitchFamily="34" charset="-79"/>
              </a:rPr>
              <a:t>Artritis, Osteoartritis </a:t>
            </a:r>
            <a:endParaRPr lang="es-ES_tradnl" sz="2800" dirty="0">
              <a:solidFill>
                <a:schemeClr val="bg2">
                  <a:lumMod val="25000"/>
                </a:schemeClr>
              </a:solidFill>
              <a:effectLst>
                <a:outerShdw blurRad="50800" dist="50800" dir="5400000" sx="21000" sy="21000" algn="ctr" rotWithShape="0">
                  <a:srgbClr val="000000">
                    <a:alpha val="43137"/>
                  </a:srgbClr>
                </a:outerShdw>
              </a:effectLst>
              <a:latin typeface="Futura Condensed Medium" panose="020B0602020204020303" pitchFamily="34" charset="-79"/>
              <a:cs typeface="Futura Condensed Medium" panose="020B0602020204020303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478457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2BD4EC78-989E-31B4-3A7E-1BCB310B4F4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62" y="857250"/>
            <a:ext cx="9130276" cy="4823348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A7DE891-EE65-1746-9730-E5C859446C6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860" y="5680598"/>
            <a:ext cx="9155998" cy="341571"/>
          </a:xfrm>
          <a:prstGeom prst="rect">
            <a:avLst/>
          </a:prstGeom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E567F2EC-A3E6-D34A-972B-FA5B32FB0312}"/>
              </a:ext>
            </a:extLst>
          </p:cNvPr>
          <p:cNvSpPr/>
          <p:nvPr/>
        </p:nvSpPr>
        <p:spPr>
          <a:xfrm>
            <a:off x="4432358" y="4895767"/>
            <a:ext cx="1612173" cy="5232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s-ES" sz="2800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ea typeface="Calibri" panose="020F0502020204030204" pitchFamily="34" charset="0"/>
                <a:cs typeface="Futura Condensed Medium" panose="020B0602020204020303" pitchFamily="34" charset="-79"/>
              </a:rPr>
              <a:t>Osteoporosis</a:t>
            </a:r>
            <a:endParaRPr lang="es-ES_tradnl" sz="2800" dirty="0">
              <a:solidFill>
                <a:schemeClr val="bg2">
                  <a:lumMod val="25000"/>
                </a:schemeClr>
              </a:solidFill>
              <a:latin typeface="Futura Condensed Medium" panose="020B0602020204020303" pitchFamily="34" charset="-79"/>
              <a:cs typeface="Futura Condensed Medium" panose="020B0602020204020303" pitchFamily="34" charset="-79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37C144D1-96EA-FC4F-8958-BDCBBF78B476}"/>
              </a:ext>
            </a:extLst>
          </p:cNvPr>
          <p:cNvSpPr txBox="1"/>
          <p:nvPr/>
        </p:nvSpPr>
        <p:spPr>
          <a:xfrm>
            <a:off x="983696" y="1658214"/>
            <a:ext cx="21744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Densidad normal del hueso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26534A5-DDC9-394D-8F8B-5B5E4D594E10}"/>
              </a:ext>
            </a:extLst>
          </p:cNvPr>
          <p:cNvSpPr txBox="1"/>
          <p:nvPr/>
        </p:nvSpPr>
        <p:spPr>
          <a:xfrm>
            <a:off x="5693311" y="4054920"/>
            <a:ext cx="18614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dirty="0">
                <a:solidFill>
                  <a:schemeClr val="bg2">
                    <a:lumMod val="25000"/>
                  </a:schemeClr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rPr>
              <a:t>Hueso con osteoporosis</a:t>
            </a:r>
          </a:p>
        </p:txBody>
      </p:sp>
    </p:spTree>
    <p:extLst>
      <p:ext uri="{BB962C8B-B14F-4D97-AF65-F5344CB8AC3E}">
        <p14:creationId xmlns:p14="http://schemas.microsoft.com/office/powerpoint/2010/main" val="9551136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24162</TotalTime>
  <Words>587</Words>
  <Application>Microsoft Macintosh PowerPoint</Application>
  <PresentationFormat>Presentación en pantalla (4:3)</PresentationFormat>
  <Paragraphs>131</Paragraphs>
  <Slides>23</Slides>
  <Notes>9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23</vt:i4>
      </vt:variant>
    </vt:vector>
  </HeadingPairs>
  <TitlesOfParts>
    <vt:vector size="29" baseType="lpstr">
      <vt:lpstr>Arial</vt:lpstr>
      <vt:lpstr>Calibri</vt:lpstr>
      <vt:lpstr>Calibri Light</vt:lpstr>
      <vt:lpstr>Futura Condensed</vt:lpstr>
      <vt:lpstr>Futura Condensed Medium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Yessica Daza</dc:creator>
  <cp:lastModifiedBy>Yessica Daza</cp:lastModifiedBy>
  <cp:revision>2109</cp:revision>
  <cp:lastPrinted>2021-12-03T22:26:41Z</cp:lastPrinted>
  <dcterms:created xsi:type="dcterms:W3CDTF">2021-05-17T15:37:06Z</dcterms:created>
  <dcterms:modified xsi:type="dcterms:W3CDTF">2023-05-16T18:10:42Z</dcterms:modified>
</cp:coreProperties>
</file>